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48" r:id="rId2"/>
    <p:sldMasterId id="2147483780" r:id="rId3"/>
    <p:sldMasterId id="2147483768" r:id="rId4"/>
    <p:sldMasterId id="2147483756" r:id="rId5"/>
  </p:sldMasterIdLst>
  <p:notesMasterIdLst>
    <p:notesMasterId r:id="rId41"/>
  </p:notesMasterIdLst>
  <p:sldIdLst>
    <p:sldId id="273" r:id="rId6"/>
    <p:sldId id="302" r:id="rId7"/>
    <p:sldId id="300" r:id="rId8"/>
    <p:sldId id="301" r:id="rId9"/>
    <p:sldId id="340" r:id="rId10"/>
    <p:sldId id="305" r:id="rId11"/>
    <p:sldId id="304" r:id="rId12"/>
    <p:sldId id="339" r:id="rId13"/>
    <p:sldId id="276" r:id="rId14"/>
    <p:sldId id="306" r:id="rId15"/>
    <p:sldId id="307" r:id="rId16"/>
    <p:sldId id="308" r:id="rId17"/>
    <p:sldId id="310" r:id="rId18"/>
    <p:sldId id="311" r:id="rId19"/>
    <p:sldId id="313" r:id="rId20"/>
    <p:sldId id="314" r:id="rId21"/>
    <p:sldId id="315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31" r:id="rId33"/>
    <p:sldId id="332" r:id="rId34"/>
    <p:sldId id="333" r:id="rId35"/>
    <p:sldId id="334" r:id="rId36"/>
    <p:sldId id="336" r:id="rId37"/>
    <p:sldId id="337" r:id="rId38"/>
    <p:sldId id="341" r:id="rId39"/>
    <p:sldId id="288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87" d="100"/>
          <a:sy n="87" d="100"/>
        </p:scale>
        <p:origin x="9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presProps" Target="presProp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7678A5A-ECCC-49E4-B2AC-AF346E00D426}" type="datetimeFigureOut">
              <a:rPr lang="en-US"/>
              <a:pPr>
                <a:defRPr/>
              </a:pPr>
              <a:t>4/28/2016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9298D62-3A2B-4918-A3AA-D5879F7027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8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5607DD-EDAB-4445-A919-9BDEBD904CF1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4376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81F8A2-8437-4815-A9FF-13CEEB62B144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6558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9BA1B8-74F5-4518-A43D-6038BF7312F9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5109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EF8491-6D46-4005-AC7B-5A6744B18D04}" type="slidenum">
              <a:rPr lang="en-US"/>
              <a:pPr eaLnBrk="1" hangingPunct="1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9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229E28-3AD8-4C90-B725-71AE204C21B2}" type="slidenum">
              <a:rPr lang="en-US" smtClean="0"/>
              <a:pPr/>
              <a:t>30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32305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229E28-3AD8-4C90-B725-71AE204C21B2}" type="slidenum">
              <a:rPr lang="en-US" smtClean="0"/>
              <a:pPr/>
              <a:t>31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16861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57C8E1-D30F-4D3A-A1BD-5948052EA02D}" type="slidenum">
              <a:rPr lang="en-US" smtClean="0"/>
              <a:pPr/>
              <a:t>35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07890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DF4C-C1F1-431B-9577-21473937BF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95650" cy="10096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AC020-C6BC-4F5F-A7B8-1A85B509AE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32449-EDE9-45FC-9A45-37F839C831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43048-134B-4F5C-82DB-D06FA3AF44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4FE8E-44E5-46B4-B56A-0EB14C2BE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572D8-28FC-4EB5-A8C4-75E08EFD7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644C5-BC5E-4AEA-95D6-F5789B55E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43AED-B590-4685-8725-2C153647F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CC402-2AFF-4D04-A69D-E7D32BBC1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8A6CB-935F-433E-92E8-510754C8D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46631-D7C0-468D-862D-81CCB289C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0" y="1295400"/>
            <a:ext cx="91440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 flipV="1">
            <a:off x="0" y="6324600"/>
            <a:ext cx="91440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2076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buFont typeface="Wingdings" pitchFamily="2" charset="2"/>
              <a:buChar char="Ø"/>
              <a:defRPr/>
            </a:lvl1pPr>
            <a:lvl2pPr algn="just">
              <a:buFont typeface="Wingdings" pitchFamily="2" charset="2"/>
              <a:buChar char="§"/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08D19CDB-8CF7-4F63-A8AE-2DD7EF9143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-93119"/>
            <a:ext cx="3295650" cy="10096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7C6D6-2747-44F2-8258-78FD1DFDA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9B41E-DCCD-4AF1-BFD4-166CA173B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A13E4-B6C6-4A6E-BDD8-95D1F8EFF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A863F-DD59-4540-84F9-ADF3AC6E4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AA76B-D49E-43E9-BDF8-43B7071293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53AF1-2C70-4EC5-A6F4-A5D4E15DA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C3F8D-44F7-44BA-8DC7-1533B06A36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2DDB4-F239-4F54-9734-96EB57CFB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1BC0F-EB31-48E0-9F19-2EA27C9A1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CED23-74C3-4918-BD6B-FD06F0871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5CC78-BA15-4262-BEBB-A330F667C6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AD0B-EBCC-4420-B066-258F665E3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C5968-DEF6-4287-B381-A66882EC5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3CAAC-E49C-4415-B1F0-808A2DB7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1D0A9-AAD1-4CBB-8095-9746EB1F3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907B2-6E1F-4BBE-86A5-41BD2F3F2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B9812-D4C0-4C81-9DA4-83917DC23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6E486-70B6-4B98-8EA3-395D34B9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E122F-D0E4-42E8-929C-105E292CA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3DE35-876E-4838-BBFE-AACFC64E4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EE15E-F17B-4DC1-851A-1BA5D2622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5FE4E-F710-46D0-A29C-F05B2BBC7D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27CC3-46C6-4773-A771-75E853051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EFF21-F62E-4BB6-B14C-15AD80A21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65B29-B0B6-496D-A67D-984B459EB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8478D-3ABD-43F2-835A-57416941C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DDF59-94D8-4290-8989-73CF87651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5AFD7-C4B6-4D5A-9B97-ED7FE4977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9D647-86BA-463F-9C84-2FC7DC598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69F1E-1864-48FB-BB78-90B4DA179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A23AC-558F-4845-982E-2D56BC9AE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04744-7CAD-40E3-AC5B-AD566C6ED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050FF-BA0B-4F05-90E0-B85182BF20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1FF5C-B399-48C9-9026-23EE3029C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09B3A-AA64-4D99-8C40-DF53E88AA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FB14-D76B-4D9D-B2D4-C4F6732B2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FD371-157D-4C5F-AC13-B329359A3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E3801-A4FB-4C34-A597-58A8D10B8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800C4-D7CA-4973-9A5B-FB51824F2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2FAAB-A0FF-4F6E-BF81-2E134E5B9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3B96D-F7FF-4343-B4A2-83EDAE351C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6DAF6-8FA3-404A-8B42-F7762C2494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326C-07EF-4A01-88F1-30D4E96CAC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BF2A7-5BF0-43AE-B94B-DE376C0AF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7EE8FD-F732-47F4-835D-51E0AFC668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3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17375E"/>
          </a:solidFill>
          <a:latin typeface="Corbe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orbe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orbe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orbe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orbe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17375E"/>
          </a:solidFill>
          <a:latin typeface="Corbe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7375E"/>
          </a:solidFill>
          <a:latin typeface="Corbe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17375E"/>
          </a:solidFill>
          <a:latin typeface="Corbe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7375E"/>
          </a:solidFill>
          <a:latin typeface="Corbe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7375E"/>
          </a:solidFill>
          <a:latin typeface="Corbe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44AFAF-2F16-48E6-8485-18376BFC1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C2A7ED-9373-44C5-A6A9-89BD91E0F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AA4B3B-B106-4914-B7AD-FBBA8F23E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E61415-2C7A-4C11-8C8B-C79B15D43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905000"/>
            <a:ext cx="9144000" cy="2514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337719-02FE-4DCA-ABE4-3EDC822BA9E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647700" y="1883229"/>
            <a:ext cx="10439400" cy="227754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Bootstrapping</a:t>
            </a:r>
            <a:r>
              <a:rPr lang="en-US" sz="48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en-US" sz="4800" b="1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4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C4I Research &amp; Aca</a:t>
            </a:r>
            <a:r>
              <a:rPr lang="en-US" sz="54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demic </a:t>
            </a:r>
          </a:p>
          <a:p>
            <a:pPr algn="ctr"/>
            <a:r>
              <a:rPr lang="en-US" sz="40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Programs</a:t>
            </a:r>
            <a:endParaRPr lang="en-US" sz="40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572000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Abdullah </a:t>
            </a:r>
            <a:r>
              <a:rPr lang="en-US" sz="2000" b="1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Sharaf</a:t>
            </a:r>
            <a:r>
              <a:rPr lang="en-US" sz="2000" b="1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2000" b="1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Alghamdi</a:t>
            </a:r>
            <a:r>
              <a:rPr lang="en-US" sz="2000" b="1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en-US" sz="2000" b="1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SwE</a:t>
            </a:r>
            <a:r>
              <a:rPr lang="en-US" sz="2000" b="1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, KSU</a:t>
            </a:r>
            <a:endParaRPr lang="en-US" sz="2000" b="1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20763"/>
          </a:xfrm>
        </p:spPr>
        <p:txBody>
          <a:bodyPr/>
          <a:lstStyle/>
          <a:p>
            <a:pPr algn="ctr"/>
            <a:r>
              <a:rPr lang="en-US" dirty="0" smtClean="0">
                <a:latin typeface="Tw Cen MT" panose="020B0602020104020603" pitchFamily="34" charset="0"/>
              </a:rPr>
              <a:t>Capabilities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Research </a:t>
            </a:r>
            <a:endParaRPr lang="en-US" dirty="0" smtClean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  <a:p>
            <a:pPr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Training and Education</a:t>
            </a:r>
          </a:p>
          <a:p>
            <a:pPr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Consultancy</a:t>
            </a:r>
          </a:p>
          <a:p>
            <a:pPr>
              <a:defRPr/>
            </a:pPr>
            <a:endParaRPr lang="en-US" dirty="0">
              <a:solidFill>
                <a:schemeClr val="tx2">
                  <a:lumMod val="7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B3A219-4110-4EEE-8DE7-C5C1B902B68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75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w Cen MT" panose="020B0602020104020603" pitchFamily="34" charset="0"/>
              </a:rPr>
              <a:t>Research Areas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2"/>
            <a:ext cx="8229600" cy="5030788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(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w Cen MT" panose="020B0602020104020603" pitchFamily="34" charset="0"/>
              </a:rPr>
              <a:t>over 120 Journal and Conference Publications)</a:t>
            </a:r>
            <a:endParaRPr lang="en-US" sz="2000" b="1" dirty="0" smtClean="0">
              <a:latin typeface="Tw Cen MT" panose="020B0602020104020603" pitchFamily="34" charset="0"/>
            </a:endParaRPr>
          </a:p>
          <a:p>
            <a:pPr lvl="1"/>
            <a:r>
              <a:rPr lang="en-US" sz="3400" dirty="0" smtClean="0">
                <a:latin typeface="Tw Cen MT" panose="020B0602020104020603" pitchFamily="34" charset="0"/>
              </a:rPr>
              <a:t>Systems Integration and Development</a:t>
            </a:r>
          </a:p>
          <a:p>
            <a:pPr lvl="1"/>
            <a:r>
              <a:rPr lang="en-US" sz="3400" dirty="0" smtClean="0">
                <a:latin typeface="Tw Cen MT" panose="020B0602020104020603" pitchFamily="34" charset="0"/>
              </a:rPr>
              <a:t>Modelling and Simulation</a:t>
            </a:r>
          </a:p>
          <a:p>
            <a:pPr lvl="1"/>
            <a:r>
              <a:rPr lang="en-US" sz="3400" dirty="0" smtClean="0">
                <a:latin typeface="Tw Cen MT" panose="020B0602020104020603" pitchFamily="34" charset="0"/>
              </a:rPr>
              <a:t>Networking and Communications</a:t>
            </a:r>
          </a:p>
          <a:p>
            <a:pPr lvl="1"/>
            <a:r>
              <a:rPr lang="en-US" sz="3400" dirty="0" smtClean="0">
                <a:latin typeface="Tw Cen MT" panose="020B0602020104020603" pitchFamily="34" charset="0"/>
              </a:rPr>
              <a:t>Surveillance and Reconnaissance.</a:t>
            </a:r>
          </a:p>
          <a:p>
            <a:pPr lvl="1"/>
            <a:r>
              <a:rPr lang="en-US" sz="3400" dirty="0" smtClean="0">
                <a:latin typeface="Tw Cen MT" panose="020B0602020104020603" pitchFamily="34" charset="0"/>
              </a:rPr>
              <a:t>Security</a:t>
            </a:r>
          </a:p>
          <a:p>
            <a:pPr lvl="1" algn="l"/>
            <a:r>
              <a:rPr lang="en-US" sz="3400" dirty="0" smtClean="0">
                <a:latin typeface="Tw Cen MT" panose="020B0602020104020603" pitchFamily="34" charset="0"/>
              </a:rPr>
              <a:t>Intelligence </a:t>
            </a:r>
            <a:r>
              <a:rPr lang="en-US" sz="3400" dirty="0">
                <a:latin typeface="Tw Cen MT" panose="020B0602020104020603" pitchFamily="34" charset="0"/>
              </a:rPr>
              <a:t>&amp; Data </a:t>
            </a:r>
            <a:r>
              <a:rPr lang="en-US" sz="3400" dirty="0" smtClean="0">
                <a:latin typeface="Tw Cen MT" panose="020B0602020104020603" pitchFamily="34" charset="0"/>
              </a:rPr>
              <a:t>Analytics</a:t>
            </a:r>
            <a:endParaRPr lang="ar-SA" sz="3400" dirty="0" smtClean="0">
              <a:latin typeface="Tw Cen MT" panose="020B0602020104020603" pitchFamily="34" charset="0"/>
            </a:endParaRPr>
          </a:p>
          <a:p>
            <a:pPr lvl="1" algn="l"/>
            <a:r>
              <a:rPr lang="en-US" b="1" dirty="0" smtClean="0"/>
              <a:t>Robotics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53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800" dirty="0" smtClean="0">
                <a:latin typeface="Tw Cen MT" panose="020B0602020104020603" pitchFamily="34" charset="0"/>
              </a:rPr>
              <a:t>Exploration of the existing and designing of customized interoperable C4I frameworks.</a:t>
            </a:r>
          </a:p>
          <a:p>
            <a:r>
              <a:rPr lang="en-US" sz="2800" dirty="0" smtClean="0">
                <a:latin typeface="Tw Cen MT" panose="020B0602020104020603" pitchFamily="34" charset="0"/>
              </a:rPr>
              <a:t>Evaluation of localization requirements of the existing C4I systems</a:t>
            </a:r>
          </a:p>
          <a:p>
            <a:r>
              <a:rPr lang="en-US" sz="2800" dirty="0" smtClean="0">
                <a:latin typeface="Tw Cen MT" panose="020B0602020104020603" pitchFamily="34" charset="0"/>
              </a:rPr>
              <a:t>Assessment of the ESB and SOA applicability to the C4I Systems.</a:t>
            </a:r>
          </a:p>
          <a:p>
            <a:r>
              <a:rPr lang="en-US" sz="2800" dirty="0" smtClean="0">
                <a:latin typeface="Tw Cen MT" panose="020B0602020104020603" pitchFamily="34" charset="0"/>
              </a:rPr>
              <a:t>Incubation of new components/systems to be integrated to the existing </a:t>
            </a:r>
            <a:r>
              <a:rPr lang="en-US" sz="2800" dirty="0" smtClean="0">
                <a:latin typeface="Tw Cen MT" panose="020B0602020104020603" pitchFamily="34" charset="0"/>
              </a:rPr>
              <a:t>systems</a:t>
            </a:r>
          </a:p>
          <a:p>
            <a:r>
              <a:rPr lang="en-US" sz="2800" dirty="0">
                <a:latin typeface="Tw Cen MT" panose="020B0602020104020603" pitchFamily="34" charset="0"/>
              </a:rPr>
              <a:t>Extension of NEXTER ‘Finders C2’  ground C4I System.</a:t>
            </a:r>
          </a:p>
          <a:p>
            <a:endParaRPr lang="en-US" sz="2800" dirty="0">
              <a:latin typeface="Tw Cen MT" panose="020B06020201040206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>
                <a:latin typeface="Tw Cen MT" panose="020B0602020104020603" pitchFamily="34" charset="0"/>
              </a:rPr>
              <a:t>Systems Development and Integration</a:t>
            </a:r>
            <a:endParaRPr lang="en-US" sz="40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69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6126"/>
            <a:ext cx="8229600" cy="1020762"/>
          </a:xfrm>
        </p:spPr>
        <p:txBody>
          <a:bodyPr/>
          <a:lstStyle/>
          <a:p>
            <a:pPr lvl="1"/>
            <a:r>
              <a:rPr lang="en-US" b="1" i="1" dirty="0" smtClean="0">
                <a:latin typeface="Tw Cen MT" panose="020B0602020104020603" pitchFamily="34" charset="0"/>
              </a:rPr>
              <a:t>Publications</a:t>
            </a:r>
            <a:r>
              <a:rPr lang="en-US" b="1" i="1" dirty="0">
                <a:latin typeface="Tw Cen MT" panose="020B0602020104020603" pitchFamily="34" charset="0"/>
              </a:rPr>
              <a:t/>
            </a:r>
            <a:br>
              <a:rPr lang="en-US" b="1" i="1" dirty="0">
                <a:latin typeface="Tw Cen MT" panose="020B0602020104020603" pitchFamily="34" charset="0"/>
              </a:rPr>
            </a:b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25963"/>
          </a:xfrm>
        </p:spPr>
        <p:txBody>
          <a:bodyPr/>
          <a:lstStyle/>
          <a:p>
            <a:pPr marL="338138" lvl="1"/>
            <a:r>
              <a:rPr lang="en-US" sz="2600" b="1" i="1" dirty="0" smtClean="0">
                <a:latin typeface="Tw Cen MT" panose="020B0602020104020603" pitchFamily="34" charset="0"/>
              </a:rPr>
              <a:t>Conference</a:t>
            </a:r>
          </a:p>
          <a:p>
            <a:pPr marL="338138" lvl="1"/>
            <a:endParaRPr lang="en-US" sz="2600" b="1" i="1" dirty="0" smtClean="0">
              <a:latin typeface="Tw Cen MT" panose="020B0602020104020603" pitchFamily="34" charset="0"/>
            </a:endParaRPr>
          </a:p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22848" y="2088940"/>
          <a:ext cx="8077200" cy="258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552"/>
                <a:gridCol w="1066800"/>
                <a:gridCol w="5019402"/>
                <a:gridCol w="15994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An Interoperability Study of ESB for C4I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IEEE</a:t>
                      </a:r>
                      <a:r>
                        <a:rPr lang="en-US" b="1" baseline="0" dirty="0" smtClean="0"/>
                        <a:t> 2010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Selecting the Best Alternative SOA Service Bus for C4I Systems Using Multi-criteria Decision Making Technique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SIBIRCON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2010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Evaluating ESB for C4I Architecture Framework Using Analytic Hierarchy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SERP</a:t>
                      </a:r>
                      <a:r>
                        <a:rPr lang="en-US" b="1" baseline="0" dirty="0" smtClean="0"/>
                        <a:t> 2010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049" y="2471932"/>
            <a:ext cx="876300" cy="6000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221" y="3209326"/>
            <a:ext cx="876300" cy="6286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574" y="4048978"/>
            <a:ext cx="8572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4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w Cen MT" panose="020B0602020104020603" pitchFamily="34" charset="0"/>
              </a:rPr>
              <a:t>Simulation test bed – Joint Research with George Mason University.</a:t>
            </a:r>
          </a:p>
          <a:p>
            <a:r>
              <a:rPr lang="en-US" dirty="0" smtClean="0">
                <a:latin typeface="Tw Cen MT" panose="020B0602020104020603" pitchFamily="34" charset="0"/>
              </a:rPr>
              <a:t>Developed 15+ scenario (Air Force, Military, Civil Safety, Explosion detection, Homeland security &amp; Others)</a:t>
            </a:r>
          </a:p>
          <a:p>
            <a:r>
              <a:rPr lang="en-US" dirty="0" smtClean="0">
                <a:latin typeface="Tw Cen MT" panose="020B0602020104020603" pitchFamily="34" charset="0"/>
              </a:rPr>
              <a:t>Collaboration with VT-MAK for simulation &amp; modelling.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60137"/>
            <a:ext cx="8229600" cy="1020762"/>
          </a:xfrm>
        </p:spPr>
        <p:txBody>
          <a:bodyPr/>
          <a:lstStyle/>
          <a:p>
            <a:pPr algn="ctr"/>
            <a:r>
              <a:rPr lang="en-US" dirty="0"/>
              <a:t>Modelling and Simulation</a:t>
            </a:r>
          </a:p>
        </p:txBody>
      </p:sp>
    </p:spTree>
    <p:extLst>
      <p:ext uri="{BB962C8B-B14F-4D97-AF65-F5344CB8AC3E}">
        <p14:creationId xmlns:p14="http://schemas.microsoft.com/office/powerpoint/2010/main" val="285592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280"/>
            <a:ext cx="8229600" cy="4525963"/>
          </a:xfrm>
        </p:spPr>
        <p:txBody>
          <a:bodyPr/>
          <a:lstStyle/>
          <a:p>
            <a:pPr marL="342900" lvl="1" indent="-342900">
              <a:buFont typeface="Wingdings" panose="05000000000000000000" pitchFamily="2" charset="2"/>
              <a:buChar char="Ø"/>
            </a:pPr>
            <a:r>
              <a:rPr lang="en-US" b="1" i="1" dirty="0" smtClean="0">
                <a:latin typeface="Tw Cen MT" panose="020B0602020104020603" pitchFamily="34" charset="0"/>
              </a:rPr>
              <a:t>Journal: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en-US" b="1" i="1" dirty="0" smtClean="0">
              <a:latin typeface="Tw Cen MT" panose="020B0602020104020603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en-US" b="1" i="1" dirty="0">
              <a:latin typeface="Tw Cen MT" panose="020B0602020104020603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en-US" b="1" i="1" dirty="0" smtClean="0">
              <a:latin typeface="Tw Cen MT" panose="020B0602020104020603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en-US" b="1" i="1" dirty="0">
              <a:latin typeface="Tw Cen MT" panose="020B0602020104020603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en-US" b="1" i="1" dirty="0" smtClean="0">
              <a:latin typeface="Tw Cen MT" panose="020B0602020104020603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en-US" b="1" i="1" dirty="0">
              <a:latin typeface="Tw Cen MT" panose="020B0602020104020603" pitchFamily="34" charset="0"/>
            </a:endParaRP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en-US" b="1" i="1" dirty="0" smtClean="0">
              <a:latin typeface="Tw Cen MT" panose="020B0602020104020603" pitchFamily="34" charset="0"/>
            </a:endParaRPr>
          </a:p>
          <a:p>
            <a:pPr lvl="1"/>
            <a:endParaRPr lang="en-US" sz="2000" i="1" dirty="0" smtClean="0">
              <a:latin typeface="Tw Cen MT" panose="020B0602020104020603" pitchFamily="34" charset="0"/>
            </a:endParaRPr>
          </a:p>
          <a:p>
            <a:pPr lvl="1"/>
            <a:endParaRPr lang="en-US" sz="2000" i="1" dirty="0" smtClean="0">
              <a:latin typeface="Tw Cen MT" panose="020B0602020104020603" pitchFamily="34" charset="0"/>
            </a:endParaRPr>
          </a:p>
          <a:p>
            <a:pPr lvl="1"/>
            <a:endParaRPr lang="en-US" sz="2000" i="1" dirty="0">
              <a:latin typeface="Tw Cen MT" panose="020B0602020104020603" pitchFamily="34" charset="0"/>
            </a:endParaRPr>
          </a:p>
          <a:p>
            <a:pPr marL="457200" lvl="1" indent="0">
              <a:buNone/>
            </a:pPr>
            <a:endParaRPr lang="en-US" sz="1800" b="1" i="1" dirty="0"/>
          </a:p>
          <a:p>
            <a:pPr lvl="1"/>
            <a:endParaRPr lang="en-US" sz="1800" i="1" dirty="0" smtClean="0"/>
          </a:p>
          <a:p>
            <a:pPr lvl="1"/>
            <a:endParaRPr lang="en-US" sz="1800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82600" y="1703070"/>
          <a:ext cx="8077200" cy="465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552"/>
                <a:gridCol w="1066800"/>
                <a:gridCol w="5019402"/>
                <a:gridCol w="15994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Assessing and customizing an agile automated web engineering methodology for e-</a:t>
                      </a:r>
                      <a:r>
                        <a:rPr lang="en-US" sz="1800" i="1" dirty="0" err="1" smtClean="0">
                          <a:latin typeface="Tw Cen MT" panose="020B0602020104020603" pitchFamily="34" charset="0"/>
                        </a:rPr>
                        <a:t>gov</a:t>
                      </a:r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 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Applied</a:t>
                      </a:r>
                      <a:r>
                        <a:rPr lang="en-US" sz="1400" b="1" i="1" baseline="0" dirty="0" smtClean="0"/>
                        <a:t> Computing &amp; Informatics, 2009</a:t>
                      </a:r>
                      <a:endParaRPr lang="en-US" sz="20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Evaluating Defense Architecture Frameworks for C4I System Using Analytic Hierarchy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Journal</a:t>
                      </a:r>
                      <a:r>
                        <a:rPr lang="en-US" sz="1400" b="1" i="1" baseline="0" dirty="0" smtClean="0"/>
                        <a:t> of Computer Science, 2009</a:t>
                      </a:r>
                      <a:endParaRPr lang="en-US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Towards a dynamic and vigorous SOA ESB for C4I Architecture Framework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IJSICIC, 2010</a:t>
                      </a:r>
                      <a:endParaRPr lang="en-US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26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A Review of Commercial Related Architecture Frameworks and their Feasibility to C4I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EJSR 2010</a:t>
                      </a:r>
                    </a:p>
                    <a:p>
                      <a:pPr marL="0" algn="l" defTabSz="914400" rtl="0" eaLnBrk="1" latinLnBrk="0" hangingPunct="1"/>
                      <a:endParaRPr lang="en-US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26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C4I security enhancement using modeling and </a:t>
                      </a:r>
                      <a:r>
                        <a:rPr lang="en-US" sz="1800" b="0" i="1" dirty="0" smtClean="0">
                          <a:latin typeface="Tw Cen MT" panose="020B0602020104020603" pitchFamily="34" charset="0"/>
                        </a:rPr>
                        <a:t>fuzzy</a:t>
                      </a:r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 rule based expert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IJICIC, 2012</a:t>
                      </a:r>
                      <a:endParaRPr lang="en-US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26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A UML Approach: Unified Military Doctrine Modeling in Integrated Defense Operations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IJLMC,2012</a:t>
                      </a:r>
                      <a:endParaRPr lang="en-US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419" y="4210976"/>
            <a:ext cx="857250" cy="6000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23" y="2112336"/>
            <a:ext cx="866775" cy="5905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5419" y="2848534"/>
            <a:ext cx="857250" cy="5905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2998" y="3533315"/>
            <a:ext cx="876300" cy="6096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419" y="4935244"/>
            <a:ext cx="876300" cy="6096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419" y="5688596"/>
            <a:ext cx="8572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45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sz="2800" b="1" i="1" dirty="0" smtClean="0">
                <a:latin typeface="Tw Cen MT" panose="020B0602020104020603" pitchFamily="34" charset="0"/>
              </a:rPr>
              <a:t>Conference: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82600" y="1600200"/>
          <a:ext cx="8077200" cy="3967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552"/>
                <a:gridCol w="1066800"/>
                <a:gridCol w="5019402"/>
                <a:gridCol w="15994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Common Information Framework b/w Defense Architecture, A Web Semantics approach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baseline="0" dirty="0" smtClean="0"/>
                        <a:t>DMS, 2010</a:t>
                      </a:r>
                      <a:endParaRPr lang="en-US" sz="2000" b="1" i="1" dirty="0"/>
                    </a:p>
                  </a:txBody>
                  <a:tcPr/>
                </a:tc>
              </a:tr>
              <a:tr h="726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Multi-criteria Analysis of C4I Architecture Frameworks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ICCET, 2010</a:t>
                      </a:r>
                      <a:endParaRPr lang="en-US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Comparative Analysis of Defense Industry Frameworks for C4I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/>
                        <a:t>ICCEA, 2010</a:t>
                      </a:r>
                    </a:p>
                    <a:p>
                      <a:pPr marL="0" algn="l" defTabSz="914400" rtl="0" eaLnBrk="1" latinLnBrk="0" hangingPunct="1"/>
                      <a:endParaRPr lang="en-US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26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A Common Information Exchange Model for Multiple C4I Architectures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UKSIM, 2010</a:t>
                      </a:r>
                      <a:endParaRPr lang="en-US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26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Common Information Framework b/w Defense Architecture, A Web Semantics approach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baseline="0" dirty="0" smtClean="0"/>
                        <a:t>DMS, 2010</a:t>
                      </a:r>
                      <a:endParaRPr lang="en-US" sz="2000" b="1" i="1" dirty="0" smtClean="0"/>
                    </a:p>
                    <a:p>
                      <a:pPr marL="0" algn="l" defTabSz="914400" rtl="0" eaLnBrk="1" latinLnBrk="0" hangingPunct="1"/>
                      <a:endParaRPr lang="en-US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469" y="1963737"/>
            <a:ext cx="857250" cy="600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944" y="4896644"/>
            <a:ext cx="857250" cy="6000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419" y="3402012"/>
            <a:ext cx="876300" cy="6286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469" y="2674143"/>
            <a:ext cx="866775" cy="6191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4469" y="4171949"/>
            <a:ext cx="85725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87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Surveillance and Reconnaissance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w Cen MT" panose="020B0602020104020603" pitchFamily="34" charset="0"/>
              </a:rPr>
              <a:t>Development of Surveillance prototypes for various national organizations.</a:t>
            </a:r>
          </a:p>
          <a:p>
            <a:r>
              <a:rPr lang="en-US" dirty="0" smtClean="0">
                <a:latin typeface="Tw Cen MT" panose="020B0602020104020603" pitchFamily="34" charset="0"/>
              </a:rPr>
              <a:t>Students projects at undergrad level for emergency scenarios in C4I Surveillance.</a:t>
            </a:r>
          </a:p>
          <a:p>
            <a:r>
              <a:rPr lang="en-US" dirty="0" smtClean="0">
                <a:latin typeface="Tw Cen MT" panose="020B0602020104020603" pitchFamily="34" charset="0"/>
              </a:rPr>
              <a:t>Utilization of the state of the art industrial surveillance  solutions &amp; devices. 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6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062" y="1325562"/>
            <a:ext cx="8229600" cy="4525963"/>
          </a:xfrm>
        </p:spPr>
        <p:txBody>
          <a:bodyPr/>
          <a:lstStyle/>
          <a:p>
            <a:pPr marL="457200" lvl="1" indent="-457200">
              <a:buFont typeface="Wingdings" panose="05000000000000000000" pitchFamily="2" charset="2"/>
              <a:buChar char="Ø"/>
            </a:pPr>
            <a:r>
              <a:rPr lang="en-US" i="1" dirty="0" smtClean="0">
                <a:latin typeface="Tw Cen MT" panose="020B0602020104020603" pitchFamily="34" charset="0"/>
              </a:rPr>
              <a:t>Journal</a:t>
            </a:r>
          </a:p>
          <a:p>
            <a:pPr marL="457200" lvl="1" indent="-457200">
              <a:buFont typeface="Wingdings" panose="05000000000000000000" pitchFamily="2" charset="2"/>
              <a:buChar char="Ø"/>
            </a:pPr>
            <a:endParaRPr lang="en-US" i="1" dirty="0" smtClean="0">
              <a:latin typeface="Tw Cen MT" panose="020B0602020104020603" pitchFamily="34" charset="0"/>
            </a:endParaRPr>
          </a:p>
          <a:p>
            <a:pPr marL="457200" lvl="1" indent="-457200">
              <a:buFont typeface="Wingdings" panose="05000000000000000000" pitchFamily="2" charset="2"/>
              <a:buChar char="Ø"/>
            </a:pPr>
            <a:endParaRPr lang="en-US" i="1" dirty="0">
              <a:latin typeface="Tw Cen MT" panose="020B0602020104020603" pitchFamily="34" charset="0"/>
            </a:endParaRPr>
          </a:p>
          <a:p>
            <a:pPr lvl="1"/>
            <a:endParaRPr lang="en-US" sz="2000" b="1" i="1" dirty="0">
              <a:latin typeface="Tw Cen MT" panose="020B0602020104020603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457200" y="1752600"/>
          <a:ext cx="8077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552"/>
                <a:gridCol w="1066800"/>
                <a:gridCol w="5019402"/>
                <a:gridCol w="15994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A Generic Approach to Security Assured Net-Centric Communications Network Architecture for C4I Systems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baseline="0" dirty="0" smtClean="0"/>
                        <a:t>SPRINGER, 2010</a:t>
                      </a:r>
                      <a:endParaRPr lang="en-US" sz="2000" b="1" i="1" dirty="0"/>
                    </a:p>
                  </a:txBody>
                  <a:tcPr/>
                </a:tc>
              </a:tr>
              <a:tr h="726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Ant Based Energy-Efficient Routing Algorithms for Resource Constrained Networks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IJCIS, 2011</a:t>
                      </a:r>
                      <a:endParaRPr lang="en-US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069" y="2116137"/>
            <a:ext cx="857250" cy="6000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419" y="2848534"/>
            <a:ext cx="857250" cy="5905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484360" y="3504167"/>
            <a:ext cx="21988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indent="-457200" algn="just" eaLnBrk="0" hangingPunct="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 i="1" dirty="0" smtClean="0">
                <a:solidFill>
                  <a:srgbClr val="17375E"/>
                </a:solidFill>
                <a:latin typeface="Tw Cen MT" panose="020B0602020104020603" pitchFamily="34" charset="0"/>
                <a:cs typeface="+mn-cs"/>
              </a:rPr>
              <a:t>Conference</a:t>
            </a:r>
            <a:endParaRPr lang="en-US" sz="2800" i="1" dirty="0">
              <a:solidFill>
                <a:srgbClr val="17375E"/>
              </a:solidFill>
              <a:latin typeface="Tw Cen MT" panose="020B0602020104020603" pitchFamily="34" charset="0"/>
              <a:cs typeface="+mn-cs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/>
          </p:nvPr>
        </p:nvGraphicFramePr>
        <p:xfrm>
          <a:off x="484360" y="4014687"/>
          <a:ext cx="8077200" cy="102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552"/>
                <a:gridCol w="1066800"/>
                <a:gridCol w="5019402"/>
                <a:gridCol w="15994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EC- RBAC Model: secured access control model for Exigent Scenarios in Defense Systems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 2012</a:t>
                      </a:r>
                      <a:endParaRPr lang="en-US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069" y="4375944"/>
            <a:ext cx="8572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91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w Cen MT" panose="020B0602020104020603" pitchFamily="34" charset="0"/>
              </a:rPr>
              <a:t>Assessment of Security threats, intrusions and attacks in the C4I system networks.</a:t>
            </a:r>
          </a:p>
          <a:p>
            <a:r>
              <a:rPr lang="en-US" dirty="0" smtClean="0">
                <a:latin typeface="Tw Cen MT" panose="020B0602020104020603" pitchFamily="34" charset="0"/>
              </a:rPr>
              <a:t>Cloud computing security concerns for the C4I systems.</a:t>
            </a:r>
          </a:p>
          <a:p>
            <a:r>
              <a:rPr lang="en-US" dirty="0" smtClean="0">
                <a:latin typeface="Tw Cen MT" panose="020B0602020104020603" pitchFamily="34" charset="0"/>
              </a:rPr>
              <a:t>Development of intrusion detection and threat modelling techniques.</a:t>
            </a:r>
          </a:p>
          <a:p>
            <a:r>
              <a:rPr lang="en-US" dirty="0" smtClean="0">
                <a:latin typeface="Tw Cen MT" panose="020B0602020104020603" pitchFamily="34" charset="0"/>
              </a:rPr>
              <a:t>Proposed Cyber Security Operations Center (CSOC)	for the C4I Systems.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10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Why Partnership?</a:t>
            </a:r>
            <a:endParaRPr lang="en-US" dirty="0"/>
          </a:p>
          <a:p>
            <a:pPr lvl="1"/>
            <a:r>
              <a:rPr lang="en-US" dirty="0" smtClean="0"/>
              <a:t>Creating a National Collaborative Research culture.</a:t>
            </a:r>
          </a:p>
          <a:p>
            <a:r>
              <a:rPr lang="en-US" dirty="0" smtClean="0"/>
              <a:t>KIE FW: Translating Needs into Innovation</a:t>
            </a:r>
          </a:p>
          <a:p>
            <a:r>
              <a:rPr lang="en-US" dirty="0" smtClean="0"/>
              <a:t>C4ICAS acting as a national Hub for C4I Research, Consultation and Academic Programs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Research, Academic and Consultancy.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43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0095"/>
            <a:ext cx="8229600" cy="4525963"/>
          </a:xfrm>
        </p:spPr>
        <p:txBody>
          <a:bodyPr/>
          <a:lstStyle/>
          <a:p>
            <a:r>
              <a:rPr lang="en-US" i="1" dirty="0" smtClean="0">
                <a:latin typeface="Tw Cen MT" panose="020B0602020104020603" pitchFamily="34" charset="0"/>
              </a:rPr>
              <a:t>Journal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82600" y="1703070"/>
          <a:ext cx="80772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552"/>
                <a:gridCol w="1066800"/>
                <a:gridCol w="5019402"/>
                <a:gridCol w="15994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A Comprehensive Analysis of the Security Aspects in Saudi Arabian Web Servers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INFORMATION</a:t>
                      </a:r>
                      <a:r>
                        <a:rPr lang="en-US" sz="1400" b="1" i="1" baseline="0" dirty="0" smtClean="0"/>
                        <a:t> JOUNRAL, 2010</a:t>
                      </a:r>
                      <a:endParaRPr lang="en-US" sz="2000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Investigating Supervised Neural Networks to Intrusion Detection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IJICIC</a:t>
                      </a:r>
                      <a:r>
                        <a:rPr lang="en-US" sz="1400" b="1" i="1" baseline="0" dirty="0" smtClean="0"/>
                        <a:t>, 2010</a:t>
                      </a:r>
                      <a:endParaRPr lang="en-US" b="1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Towards the selection of best neural network system for intrusion detection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IJPC, 2010</a:t>
                      </a:r>
                      <a:endParaRPr lang="en-US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26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Distributed Denial of Service attack detection using Support Vector Machine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EJSR 2010</a:t>
                      </a:r>
                    </a:p>
                    <a:p>
                      <a:pPr marL="0" algn="l" defTabSz="914400" rtl="0" eaLnBrk="1" latinLnBrk="0" hangingPunct="1"/>
                      <a:endParaRPr lang="en-US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26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C4I security enhancement using modeling and </a:t>
                      </a:r>
                      <a:r>
                        <a:rPr lang="en-US" sz="1800" b="0" i="1" dirty="0" smtClean="0">
                          <a:latin typeface="Tw Cen MT" panose="020B0602020104020603" pitchFamily="34" charset="0"/>
                        </a:rPr>
                        <a:t>fuzzy</a:t>
                      </a:r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 rule based expert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IJICIC, 2012</a:t>
                      </a:r>
                      <a:endParaRPr lang="en-US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26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A UML Approach: Unified Military Doctrine Modeling in Integrated Defense Operations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IJLMC,2012</a:t>
                      </a:r>
                      <a:endParaRPr lang="en-US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769" y="2084754"/>
            <a:ext cx="876300" cy="609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769" y="2744576"/>
            <a:ext cx="876300" cy="609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769" y="3372736"/>
            <a:ext cx="857250" cy="600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701" y="4048974"/>
            <a:ext cx="876300" cy="609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226" y="4790906"/>
            <a:ext cx="857250" cy="6000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323" y="5487538"/>
            <a:ext cx="8572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85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71268" y="1211694"/>
          <a:ext cx="8077200" cy="5051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552"/>
                <a:gridCol w="1066800"/>
                <a:gridCol w="5019402"/>
                <a:gridCol w="1599446"/>
              </a:tblGrid>
              <a:tr h="35170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215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Evaluating Software Security Risks Using Fuzzy Rule Based Expert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SEDE 2012</a:t>
                      </a:r>
                      <a:endParaRPr lang="en-US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92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Applying neural network to U2R attacks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ISIEA 2010</a:t>
                      </a:r>
                    </a:p>
                  </a:txBody>
                  <a:tcPr/>
                </a:tc>
              </a:tr>
              <a:tr h="6070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Towards the designing of robust IDS through an optimized advancement of neural networks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SPRINGER 2010</a:t>
                      </a:r>
                      <a:endParaRPr lang="en-US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89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Evaluating Intrusion Detection Approaches Using Multi-criteria Decision Making Technique</a:t>
                      </a:r>
                      <a:r>
                        <a:rPr lang="en-US" sz="1800" dirty="0" smtClean="0">
                          <a:latin typeface="Tw Cen MT" panose="020B0602020104020603" pitchFamily="34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IJISCE 2010</a:t>
                      </a:r>
                    </a:p>
                    <a:p>
                      <a:pPr marL="0" algn="l" defTabSz="914400" rtl="0" eaLnBrk="1" latinLnBrk="0" hangingPunct="1"/>
                      <a:endParaRPr lang="en-US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89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Evaluating Intrusion detection Approaches using Analytic Hierarchy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ITSIM 2010</a:t>
                      </a:r>
                    </a:p>
                  </a:txBody>
                  <a:tcPr/>
                </a:tc>
              </a:tr>
              <a:tr h="65513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Enhancing C4I Security using Threat Modeling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UKSIM 2010</a:t>
                      </a:r>
                    </a:p>
                  </a:txBody>
                  <a:tcPr/>
                </a:tc>
              </a:tr>
              <a:tr h="70764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Evaluating Encryption Techniques For C4I System</a:t>
                      </a:r>
                      <a:endParaRPr lang="en-US" sz="1800" b="1" i="1" dirty="0" smtClean="0">
                        <a:latin typeface="Tw Cen MT" panose="020B0602020104020603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CAINE</a:t>
                      </a:r>
                      <a:r>
                        <a:rPr lang="en-US" sz="14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2010</a:t>
                      </a:r>
                      <a:endParaRPr lang="en-US" sz="14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532" y="1557996"/>
            <a:ext cx="857250" cy="6000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532" y="2228411"/>
            <a:ext cx="857250" cy="600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532" y="2898826"/>
            <a:ext cx="857250" cy="6000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532" y="3569241"/>
            <a:ext cx="857250" cy="6000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532" y="4239656"/>
            <a:ext cx="857250" cy="6000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6532" y="4910071"/>
            <a:ext cx="857250" cy="6191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532" y="5599536"/>
            <a:ext cx="8572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21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Intelligence &amp; Data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1325562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Tw Cen MT" panose="020B0602020104020603" pitchFamily="34" charset="0"/>
              </a:rPr>
              <a:t>Application of intelligent data analytic techniques such as:</a:t>
            </a:r>
          </a:p>
          <a:p>
            <a:pPr lvl="1"/>
            <a:r>
              <a:rPr lang="en-US" i="1" dirty="0" smtClean="0">
                <a:latin typeface="Tw Cen MT" panose="020B0602020104020603" pitchFamily="34" charset="0"/>
              </a:rPr>
              <a:t>Neural networks</a:t>
            </a:r>
          </a:p>
          <a:p>
            <a:pPr lvl="1"/>
            <a:r>
              <a:rPr lang="en-US" i="1" dirty="0" smtClean="0">
                <a:latin typeface="Tw Cen MT" panose="020B0602020104020603" pitchFamily="34" charset="0"/>
              </a:rPr>
              <a:t>DSS</a:t>
            </a:r>
          </a:p>
          <a:p>
            <a:pPr lvl="1"/>
            <a:r>
              <a:rPr lang="en-US" i="1" dirty="0" smtClean="0">
                <a:latin typeface="Tw Cen MT" panose="020B0602020104020603" pitchFamily="34" charset="0"/>
              </a:rPr>
              <a:t>Fuzzy theory</a:t>
            </a:r>
          </a:p>
          <a:p>
            <a:pPr lvl="1"/>
            <a:r>
              <a:rPr lang="en-US" i="1" dirty="0" smtClean="0">
                <a:latin typeface="Tw Cen MT" panose="020B0602020104020603" pitchFamily="34" charset="0"/>
              </a:rPr>
              <a:t>Pattern recognition </a:t>
            </a:r>
          </a:p>
          <a:p>
            <a:pPr lvl="1"/>
            <a:r>
              <a:rPr lang="en-US" i="1" dirty="0" smtClean="0">
                <a:latin typeface="Tw Cen MT" panose="020B0602020104020603" pitchFamily="34" charset="0"/>
              </a:rPr>
              <a:t>Statistical techniques 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en-US" sz="3200" dirty="0">
                <a:latin typeface="Tw Cen MT" panose="020B0602020104020603" pitchFamily="34" charset="0"/>
              </a:rPr>
              <a:t>Spatial and detailed analysis of the C4I systems data.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82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496928" y="63985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14996" y="1844741"/>
          <a:ext cx="8077200" cy="1671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552"/>
                <a:gridCol w="1066800"/>
                <a:gridCol w="5019402"/>
                <a:gridCol w="1599446"/>
              </a:tblGrid>
              <a:tr h="35170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Conference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215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Cloud Based C4I Systems: Security Requirements and Concerns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Press</a:t>
                      </a:r>
                      <a:endParaRPr lang="en-US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792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smtClean="0">
                          <a:latin typeface="Tw Cen MT" panose="020B0602020104020603" pitchFamily="34" charset="0"/>
                        </a:rPr>
                        <a:t>Designing Framework for the Interoperability of C4I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In Press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260" y="2191046"/>
            <a:ext cx="857250" cy="6000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260" y="2896630"/>
            <a:ext cx="857250" cy="60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25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w Cen MT" panose="020B0602020104020603" pitchFamily="34" charset="0"/>
              </a:rPr>
              <a:t>Current Research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525963"/>
          </a:xfrm>
        </p:spPr>
        <p:txBody>
          <a:bodyPr/>
          <a:lstStyle/>
          <a:p>
            <a:r>
              <a:rPr lang="en-US" sz="2800" dirty="0" smtClean="0">
                <a:latin typeface="Tw Cen MT" panose="020B0602020104020603" pitchFamily="34" charset="0"/>
              </a:rPr>
              <a:t>C4I Architecture Framework</a:t>
            </a:r>
          </a:p>
          <a:p>
            <a:r>
              <a:rPr lang="en-US" sz="2800" dirty="0" smtClean="0">
                <a:latin typeface="Tw Cen MT" panose="020B0602020104020603" pitchFamily="34" charset="0"/>
              </a:rPr>
              <a:t>Next Generation 911 and Computer-aided Dispatch</a:t>
            </a:r>
          </a:p>
          <a:p>
            <a:r>
              <a:rPr lang="en-US" sz="2800" dirty="0">
                <a:latin typeface="Tw Cen MT" panose="020B0602020104020603" pitchFamily="34" charset="0"/>
              </a:rPr>
              <a:t>Towards Implementation of Common Interface for C4I Systems Interoperability with Big Data Integration </a:t>
            </a:r>
          </a:p>
          <a:p>
            <a:r>
              <a:rPr lang="en-US" sz="2800" dirty="0" smtClean="0">
                <a:latin typeface="Tw Cen MT" panose="020B0602020104020603" pitchFamily="34" charset="0"/>
              </a:rPr>
              <a:t>C2-as-a-Service</a:t>
            </a:r>
            <a:r>
              <a:rPr lang="en-US" sz="2800" dirty="0">
                <a:latin typeface="Tw Cen MT" panose="020B0602020104020603" pitchFamily="34" charset="0"/>
              </a:rPr>
              <a:t>: Three Factor Smart Phone Authentication Protocols </a:t>
            </a:r>
            <a:endParaRPr lang="en-US" sz="2800" dirty="0" smtClean="0">
              <a:latin typeface="Tw Cen MT" panose="020B0602020104020603" pitchFamily="34" charset="0"/>
            </a:endParaRPr>
          </a:p>
          <a:p>
            <a:r>
              <a:rPr lang="en-US" sz="2800" dirty="0">
                <a:latin typeface="Tw Cen MT" panose="020B0602020104020603" pitchFamily="34" charset="0"/>
              </a:rPr>
              <a:t>Emergency Response and Public Safety Communications through Cognitive Radio Networks  </a:t>
            </a:r>
          </a:p>
          <a:p>
            <a:r>
              <a:rPr lang="en-US" sz="2800" dirty="0">
                <a:latin typeface="Tw Cen MT" panose="020B0602020104020603" pitchFamily="34" charset="0"/>
              </a:rPr>
              <a:t>Optimal Feature Subset Selection in Intrusion Detection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22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w Cen MT" panose="020B0602020104020603" pitchFamily="34" charset="0"/>
              </a:rPr>
              <a:t>Current Research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w Cen MT" panose="020B0602020104020603" pitchFamily="34" charset="0"/>
              </a:rPr>
              <a:t>Intrusion </a:t>
            </a:r>
            <a:r>
              <a:rPr lang="en-US" sz="2800" dirty="0">
                <a:latin typeface="Tw Cen MT" panose="020B0602020104020603" pitchFamily="34" charset="0"/>
              </a:rPr>
              <a:t>detection Mechanism for Cloud Computing</a:t>
            </a:r>
          </a:p>
          <a:p>
            <a:r>
              <a:rPr lang="en-US" sz="2800" dirty="0" smtClean="0">
                <a:latin typeface="Tw Cen MT" panose="020B0602020104020603" pitchFamily="34" charset="0"/>
              </a:rPr>
              <a:t>A </a:t>
            </a:r>
            <a:r>
              <a:rPr lang="en-US" sz="2800" dirty="0">
                <a:latin typeface="Tw Cen MT" panose="020B0602020104020603" pitchFamily="34" charset="0"/>
              </a:rPr>
              <a:t>Framework to Evaluate the security of Cloud Computing Services for C4I systems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20763"/>
          </a:xfrm>
        </p:spPr>
        <p:txBody>
          <a:bodyPr/>
          <a:lstStyle/>
          <a:p>
            <a:pPr algn="ctr"/>
            <a:r>
              <a:rPr lang="en-US" dirty="0">
                <a:latin typeface="Tw Cen MT" panose="020B0602020104020603" pitchFamily="34" charset="0"/>
              </a:rPr>
              <a:t>Education and Training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Academic programs of international standard</a:t>
            </a:r>
          </a:p>
          <a:p>
            <a:pPr lvl="1"/>
            <a:r>
              <a:rPr lang="en-US" dirty="0" smtClean="0"/>
              <a:t>B.Sc. (ABET accredited, Complex system)</a:t>
            </a:r>
          </a:p>
          <a:p>
            <a:pPr lvl="1"/>
            <a:r>
              <a:rPr lang="en-US" dirty="0" smtClean="0"/>
              <a:t>M.Sc. (Thesis </a:t>
            </a:r>
            <a:r>
              <a:rPr lang="en-US" dirty="0" smtClean="0"/>
              <a:t>and Non-thesis Options)</a:t>
            </a:r>
            <a:endParaRPr lang="en-US" dirty="0" smtClean="0"/>
          </a:p>
          <a:p>
            <a:pPr lvl="1"/>
            <a:r>
              <a:rPr lang="en-US" dirty="0" smtClean="0"/>
              <a:t>Graduate Certificates (C4I and others)</a:t>
            </a:r>
          </a:p>
          <a:p>
            <a:pPr lvl="1"/>
            <a:r>
              <a:rPr lang="en-US" dirty="0" smtClean="0"/>
              <a:t>PhD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0ED40CC-31F8-468F-9EFB-B3D7E89EAA89}" type="slidenum">
              <a:rPr lang="en-US">
                <a:solidFill>
                  <a:srgbClr val="17375E"/>
                </a:solidFill>
                <a:latin typeface="Calibri" panose="020F0502020204030204" pitchFamily="34" charset="0"/>
              </a:rPr>
              <a:pPr eaLnBrk="1" hangingPunct="1"/>
              <a:t>26</a:t>
            </a:fld>
            <a:endParaRPr lang="en-US">
              <a:solidFill>
                <a:srgbClr val="17375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997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w Cen MT" panose="020B0602020104020603" pitchFamily="34" charset="0"/>
              </a:rPr>
              <a:t>PG </a:t>
            </a:r>
            <a:r>
              <a:rPr lang="en-US" dirty="0">
                <a:latin typeface="Tw Cen MT" panose="020B0602020104020603" pitchFamily="34" charset="0"/>
              </a:rPr>
              <a:t>Projects (</a:t>
            </a:r>
            <a:r>
              <a:rPr lang="en-US" dirty="0" err="1" smtClean="0">
                <a:latin typeface="Tw Cen MT" panose="020B0602020104020603" pitchFamily="34" charset="0"/>
              </a:rPr>
              <a:t>Ph.D</a:t>
            </a:r>
            <a:r>
              <a:rPr lang="en-US" dirty="0" smtClean="0">
                <a:latin typeface="Tw Cen MT" panose="020B0602020104020603" pitchFamily="34" charset="0"/>
              </a:rPr>
              <a:t> &amp; MSc)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562"/>
            <a:ext cx="8229600" cy="4525963"/>
          </a:xfrm>
        </p:spPr>
        <p:txBody>
          <a:bodyPr/>
          <a:lstStyle/>
          <a:p>
            <a:pPr marL="342900" lvl="1" indent="-342900" eaLnBrk="1" hangingPunct="1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sz="3200" dirty="0">
                <a:latin typeface="Tw Cen MT" panose="020B0602020104020603" pitchFamily="34" charset="0"/>
              </a:rPr>
              <a:t>3 On going research projects by Ph.D. Students</a:t>
            </a:r>
          </a:p>
          <a:p>
            <a:pPr marL="914400" lvl="3" indent="-457200"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latin typeface="Tw Cen MT" panose="020B0602020104020603" pitchFamily="34" charset="0"/>
              </a:rPr>
              <a:t>Cloud Computing and C4I system</a:t>
            </a:r>
          </a:p>
          <a:p>
            <a:pPr marL="914400" lvl="3" indent="-457200"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latin typeface="Tw Cen MT" panose="020B0602020104020603" pitchFamily="34" charset="0"/>
              </a:rPr>
              <a:t>Customizing DODAF to include Cloud Computing</a:t>
            </a:r>
          </a:p>
          <a:p>
            <a:pPr marL="914400" lvl="3" indent="-457200"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latin typeface="Tw Cen MT" panose="020B0602020104020603" pitchFamily="34" charset="0"/>
              </a:rPr>
              <a:t>Evaluating Military Architecture Frame work</a:t>
            </a:r>
          </a:p>
          <a:p>
            <a:pPr eaLnBrk="1" hangingPunct="1"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latin typeface="Tw Cen MT" panose="020B0602020104020603" pitchFamily="34" charset="0"/>
              </a:rPr>
              <a:t>3 </a:t>
            </a:r>
            <a:r>
              <a:rPr lang="en-US" dirty="0">
                <a:latin typeface="Tw Cen MT" panose="020B0602020104020603" pitchFamily="34" charset="0"/>
              </a:rPr>
              <a:t>Projects with </a:t>
            </a:r>
            <a:r>
              <a:rPr lang="en-US" dirty="0" smtClean="0">
                <a:latin typeface="Tw Cen MT" panose="020B0602020104020603" pitchFamily="34" charset="0"/>
              </a:rPr>
              <a:t>MSc </a:t>
            </a:r>
            <a:r>
              <a:rPr lang="en-US" dirty="0">
                <a:latin typeface="Tw Cen MT" panose="020B0602020104020603" pitchFamily="34" charset="0"/>
              </a:rPr>
              <a:t>Thesis students in C4I.</a:t>
            </a:r>
          </a:p>
          <a:p>
            <a:pPr marL="914400" lvl="3" indent="-457200"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latin typeface="Tw Cen MT" panose="020B0602020104020603" pitchFamily="34" charset="0"/>
              </a:rPr>
              <a:t>Evaluation Framework for C4I simulation Tools</a:t>
            </a:r>
          </a:p>
          <a:p>
            <a:pPr marL="914400" lvl="3" indent="-457200"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latin typeface="Tw Cen MT" panose="020B0602020104020603" pitchFamily="34" charset="0"/>
              </a:rPr>
              <a:t>Requirement Collection and Analysis Model for C4I Surveillance Test-Bed</a:t>
            </a:r>
          </a:p>
          <a:p>
            <a:pPr marL="914400" lvl="3" indent="-457200"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latin typeface="Tw Cen MT" panose="020B0602020104020603" pitchFamily="34" charset="0"/>
              </a:rPr>
              <a:t>Architecture framework for C4I surveillance system</a:t>
            </a:r>
          </a:p>
          <a:p>
            <a:pPr marL="342900" lvl="1" indent="-342900" eaLnBrk="1" hangingPunct="1"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sz="3200" dirty="0" smtClean="0">
                <a:latin typeface="Tw Cen MT" panose="020B0602020104020603" pitchFamily="34" charset="0"/>
              </a:rPr>
              <a:t> 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03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w Cen MT" panose="020B0602020104020603" pitchFamily="34" charset="0"/>
              </a:rPr>
              <a:t>Training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latin typeface="Tw Cen MT" panose="020B0602020104020603" pitchFamily="34" charset="0"/>
              </a:rPr>
              <a:t>C4I Essentials</a:t>
            </a:r>
          </a:p>
          <a:p>
            <a:pPr lvl="1"/>
            <a:r>
              <a:rPr lang="en-US" dirty="0" smtClean="0"/>
              <a:t>EAF</a:t>
            </a:r>
            <a:r>
              <a:rPr lang="en-US" dirty="0"/>
              <a:t>, S/W Architecture, </a:t>
            </a:r>
            <a:r>
              <a:rPr lang="en-US" dirty="0" smtClean="0"/>
              <a:t>SA&amp;D, </a:t>
            </a:r>
            <a:r>
              <a:rPr lang="en-US" dirty="0" err="1"/>
              <a:t>SoS</a:t>
            </a:r>
            <a:r>
              <a:rPr lang="en-US" dirty="0"/>
              <a:t>, etc. </a:t>
            </a:r>
          </a:p>
          <a:p>
            <a:pPr lvl="1"/>
            <a:r>
              <a:rPr lang="en-US" dirty="0" smtClean="0">
                <a:latin typeface="Tw Cen MT" panose="020B0602020104020603" pitchFamily="34" charset="0"/>
              </a:rPr>
              <a:t>IBM DB2</a:t>
            </a:r>
          </a:p>
          <a:p>
            <a:pPr lvl="1"/>
            <a:r>
              <a:rPr lang="en-US" dirty="0" smtClean="0">
                <a:latin typeface="Tw Cen MT" panose="020B0602020104020603" pitchFamily="34" charset="0"/>
              </a:rPr>
              <a:t>IBM </a:t>
            </a:r>
            <a:r>
              <a:rPr lang="en-US" dirty="0">
                <a:latin typeface="Tw Cen MT" panose="020B0602020104020603" pitchFamily="34" charset="0"/>
              </a:rPr>
              <a:t>Jazz Platform &amp; Products</a:t>
            </a:r>
          </a:p>
          <a:p>
            <a:pPr lvl="1"/>
            <a:r>
              <a:rPr lang="en-US" dirty="0">
                <a:latin typeface="Tw Cen MT" panose="020B0602020104020603" pitchFamily="34" charset="0"/>
              </a:rPr>
              <a:t>IBM SOA </a:t>
            </a:r>
          </a:p>
          <a:p>
            <a:pPr lvl="1"/>
            <a:r>
              <a:rPr lang="en-US" dirty="0">
                <a:latin typeface="Tw Cen MT" panose="020B0602020104020603" pitchFamily="34" charset="0"/>
              </a:rPr>
              <a:t>VT MAK: VR-Forces</a:t>
            </a:r>
          </a:p>
          <a:p>
            <a:pPr lvl="1"/>
            <a:r>
              <a:rPr lang="en-US" dirty="0" smtClean="0">
                <a:latin typeface="Tw Cen MT" panose="020B0602020104020603" pitchFamily="34" charset="0"/>
              </a:rPr>
              <a:t>IBM IOC (Integrated Operations Center) </a:t>
            </a:r>
          </a:p>
          <a:p>
            <a:pPr lvl="1"/>
            <a:r>
              <a:rPr lang="en-US" dirty="0" smtClean="0">
                <a:latin typeface="Tw Cen MT" panose="020B0602020104020603" pitchFamily="34" charset="0"/>
              </a:rPr>
              <a:t>IBM I2</a:t>
            </a:r>
            <a:endParaRPr lang="en-US" dirty="0">
              <a:latin typeface="Tw Cen MT" panose="020B0602020104020603" pitchFamily="34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11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w Cen MT" panose="020B0602020104020603" pitchFamily="34" charset="0"/>
              </a:rPr>
              <a:t>Collaboration and Services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w Cen MT" panose="020B0602020104020603" pitchFamily="34" charset="0"/>
              </a:rPr>
              <a:t>Partnership</a:t>
            </a:r>
          </a:p>
          <a:p>
            <a:r>
              <a:rPr lang="en-US" dirty="0" smtClean="0">
                <a:latin typeface="Tw Cen MT" panose="020B0602020104020603" pitchFamily="34" charset="0"/>
              </a:rPr>
              <a:t>Funded Projects</a:t>
            </a:r>
          </a:p>
          <a:p>
            <a:r>
              <a:rPr lang="en-US" dirty="0" smtClean="0">
                <a:latin typeface="Tw Cen MT" panose="020B0602020104020603" pitchFamily="34" charset="0"/>
              </a:rPr>
              <a:t>Joint Projects with Industry</a:t>
            </a:r>
            <a:endParaRPr lang="en-US" dirty="0">
              <a:latin typeface="Tw Cen MT" panose="020B0602020104020603" pitchFamily="34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88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7"/>
          <p:cNvGrpSpPr/>
          <p:nvPr/>
        </p:nvGrpSpPr>
        <p:grpSpPr>
          <a:xfrm>
            <a:off x="1646315" y="2080814"/>
            <a:ext cx="3431919" cy="2962818"/>
            <a:chOff x="1980048" y="464731"/>
            <a:chExt cx="2986157" cy="2630205"/>
          </a:xfrm>
          <a:solidFill>
            <a:schemeClr val="accent6">
              <a:lumMod val="75000"/>
              <a:alpha val="38000"/>
            </a:schemeClr>
          </a:solidFill>
        </p:grpSpPr>
        <p:sp>
          <p:nvSpPr>
            <p:cNvPr id="7" name="Oval 8"/>
            <p:cNvSpPr/>
            <p:nvPr/>
          </p:nvSpPr>
          <p:spPr>
            <a:xfrm>
              <a:off x="2335962" y="464731"/>
              <a:ext cx="2630243" cy="2630205"/>
            </a:xfrm>
            <a:prstGeom prst="ellipse">
              <a:avLst/>
            </a:prstGeom>
            <a:solidFill>
              <a:schemeClr val="accent6">
                <a:lumMod val="75000"/>
                <a:alpha val="80000"/>
              </a:schemeClr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Oval 4"/>
            <p:cNvSpPr/>
            <p:nvPr/>
          </p:nvSpPr>
          <p:spPr>
            <a:xfrm>
              <a:off x="1980048" y="1313294"/>
              <a:ext cx="1859863" cy="1327145"/>
            </a:xfrm>
            <a:prstGeom prst="rect">
              <a:avLst/>
            </a:prstGeom>
            <a:no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r" defTabSz="1377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>
                  <a:solidFill>
                    <a:schemeClr val="bg1"/>
                  </a:solidFill>
                  <a:latin typeface="Estrangelo Edessa" panose="03080600000000000000" pitchFamily="66" charset="0"/>
                  <a:ea typeface="GE SS Two Light" pitchFamily="18" charset="-78"/>
                  <a:cs typeface="Estrangelo Edessa" panose="03080600000000000000" pitchFamily="66" charset="0"/>
                </a:rPr>
                <a:t>Industry</a:t>
              </a:r>
              <a:endParaRPr lang="ar-SA" sz="3600" kern="1200" dirty="0">
                <a:solidFill>
                  <a:schemeClr val="bg1"/>
                </a:solidFill>
                <a:latin typeface="Estrangelo Edessa" panose="03080600000000000000" pitchFamily="66" charset="0"/>
                <a:ea typeface="GE SS Two Light" pitchFamily="18" charset="-78"/>
                <a:cs typeface="Estrangelo Edessa" panose="03080600000000000000" pitchFamily="66" charset="0"/>
              </a:endParaRPr>
            </a:p>
          </p:txBody>
        </p:sp>
      </p:grpSp>
      <p:grpSp>
        <p:nvGrpSpPr>
          <p:cNvPr id="9" name="Group 10"/>
          <p:cNvGrpSpPr/>
          <p:nvPr/>
        </p:nvGrpSpPr>
        <p:grpSpPr>
          <a:xfrm>
            <a:off x="4006043" y="2087082"/>
            <a:ext cx="2942058" cy="2982445"/>
            <a:chOff x="2335962" y="464731"/>
            <a:chExt cx="2630243" cy="2630205"/>
          </a:xfrm>
        </p:grpSpPr>
        <p:sp>
          <p:nvSpPr>
            <p:cNvPr id="10" name="Oval 11"/>
            <p:cNvSpPr/>
            <p:nvPr/>
          </p:nvSpPr>
          <p:spPr>
            <a:xfrm>
              <a:off x="2335962" y="464731"/>
              <a:ext cx="2630243" cy="2630205"/>
            </a:xfrm>
            <a:prstGeom prst="ellipse">
              <a:avLst/>
            </a:prstGeom>
            <a:gradFill>
              <a:gsLst>
                <a:gs pos="0">
                  <a:schemeClr val="accent1">
                    <a:shade val="51000"/>
                    <a:satMod val="130000"/>
                    <a:alpha val="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4"/>
            <p:cNvSpPr/>
            <p:nvPr/>
          </p:nvSpPr>
          <p:spPr>
            <a:xfrm>
              <a:off x="3057776" y="650083"/>
              <a:ext cx="1859863" cy="1060547"/>
            </a:xfrm>
            <a:prstGeom prst="rect">
              <a:avLst/>
            </a:prstGeom>
            <a:no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r" defTabSz="1377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>
                  <a:solidFill>
                    <a:schemeClr val="bg1"/>
                  </a:solidFill>
                  <a:latin typeface="Estrangelo Edessa" panose="03080600000000000000" pitchFamily="66" charset="0"/>
                  <a:ea typeface="GE SS Two Light" pitchFamily="18" charset="-78"/>
                  <a:cs typeface="Estrangelo Edessa" panose="03080600000000000000" pitchFamily="66" charset="0"/>
                </a:rPr>
                <a:t>Academia</a:t>
              </a:r>
              <a:endParaRPr lang="ar-SA" sz="3600" kern="1200" dirty="0">
                <a:solidFill>
                  <a:schemeClr val="bg1"/>
                </a:solidFill>
                <a:latin typeface="Estrangelo Edessa" panose="03080600000000000000" pitchFamily="66" charset="0"/>
                <a:ea typeface="GE SS Two Light" pitchFamily="18" charset="-78"/>
                <a:cs typeface="Estrangelo Edessa" panose="03080600000000000000" pitchFamily="66" charset="0"/>
              </a:endParaRPr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3186923" y="3679115"/>
            <a:ext cx="3037202" cy="3042360"/>
            <a:chOff x="2335962" y="464731"/>
            <a:chExt cx="2630243" cy="2630205"/>
          </a:xfrm>
          <a:solidFill>
            <a:srgbClr val="92D050">
              <a:alpha val="66000"/>
            </a:srgbClr>
          </a:solidFill>
        </p:grpSpPr>
        <p:sp>
          <p:nvSpPr>
            <p:cNvPr id="14" name="Oval 14"/>
            <p:cNvSpPr/>
            <p:nvPr/>
          </p:nvSpPr>
          <p:spPr>
            <a:xfrm>
              <a:off x="2335962" y="464731"/>
              <a:ext cx="2630243" cy="2630205"/>
            </a:xfrm>
            <a:prstGeom prst="ellipse">
              <a:avLst/>
            </a:prstGeom>
            <a:grpFill/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</p:sp>
        <p:sp>
          <p:nvSpPr>
            <p:cNvPr id="15" name="Oval 4"/>
            <p:cNvSpPr/>
            <p:nvPr/>
          </p:nvSpPr>
          <p:spPr>
            <a:xfrm>
              <a:off x="2721151" y="1818621"/>
              <a:ext cx="1859863" cy="1181182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ctr" defTabSz="13779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 smtClean="0">
                  <a:solidFill>
                    <a:schemeClr val="bg1"/>
                  </a:solidFill>
                  <a:latin typeface="Estrangelo Edessa" panose="03080600000000000000" pitchFamily="66" charset="0"/>
                  <a:ea typeface="GE SS Two Light" pitchFamily="18" charset="-78"/>
                  <a:cs typeface="Estrangelo Edessa" panose="03080600000000000000" pitchFamily="66" charset="0"/>
                </a:rPr>
                <a:t>Society</a:t>
              </a:r>
              <a:endParaRPr lang="ar-SA" sz="3600" kern="1200" dirty="0">
                <a:solidFill>
                  <a:schemeClr val="bg1"/>
                </a:solidFill>
                <a:latin typeface="Estrangelo Edessa" panose="03080600000000000000" pitchFamily="66" charset="0"/>
                <a:ea typeface="GE SS Two Light" pitchFamily="18" charset="-78"/>
                <a:cs typeface="Estrangelo Edessa" panose="03080600000000000000" pitchFamily="66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097723" y="2943130"/>
            <a:ext cx="102569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latin typeface="Estrangelo Edessa" panose="03080600000000000000" pitchFamily="66" charset="0"/>
                <a:ea typeface="GE SS Two Light" pitchFamily="18" charset="-78"/>
                <a:cs typeface="Estrangelo Edessa" panose="03080600000000000000" pitchFamily="66" charset="0"/>
              </a:rPr>
              <a:t>Tech. Transfer</a:t>
            </a:r>
            <a:endParaRPr lang="ar-SA" sz="1600" dirty="0">
              <a:solidFill>
                <a:schemeClr val="bg1"/>
              </a:solidFill>
              <a:latin typeface="Estrangelo Edessa" panose="03080600000000000000" pitchFamily="66" charset="0"/>
              <a:ea typeface="GE SS Two Light" pitchFamily="18" charset="-78"/>
              <a:cs typeface="Estrangelo Edessa" panose="03080600000000000000" pitchFamily="66" charset="0"/>
            </a:endParaRPr>
          </a:p>
        </p:txBody>
      </p:sp>
      <p:sp>
        <p:nvSpPr>
          <p:cNvPr id="18" name="16-Point Star 19"/>
          <p:cNvSpPr/>
          <p:nvPr/>
        </p:nvSpPr>
        <p:spPr>
          <a:xfrm>
            <a:off x="4012540" y="3624156"/>
            <a:ext cx="1110881" cy="1074513"/>
          </a:xfrm>
          <a:prstGeom prst="star16">
            <a:avLst/>
          </a:prstGeom>
          <a:solidFill>
            <a:schemeClr val="accent5">
              <a:lumMod val="50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1100" dirty="0">
              <a:solidFill>
                <a:schemeClr val="bg1"/>
              </a:solidFill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</p:txBody>
      </p:sp>
      <p:sp>
        <p:nvSpPr>
          <p:cNvPr id="19" name="TextBox 21"/>
          <p:cNvSpPr txBox="1"/>
          <p:nvPr/>
        </p:nvSpPr>
        <p:spPr>
          <a:xfrm>
            <a:off x="4097723" y="3921661"/>
            <a:ext cx="98700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Estrangelo Edessa" panose="03080600000000000000" pitchFamily="66" charset="0"/>
                <a:ea typeface="GE SS Two Light" pitchFamily="18" charset="-78"/>
                <a:cs typeface="Estrangelo Edessa" panose="03080600000000000000" pitchFamily="66" charset="0"/>
              </a:rPr>
              <a:t>Knowledge Product</a:t>
            </a:r>
            <a:endParaRPr lang="ar-SA" sz="1200" dirty="0">
              <a:solidFill>
                <a:schemeClr val="bg1"/>
              </a:solidFill>
              <a:latin typeface="Estrangelo Edessa" panose="03080600000000000000" pitchFamily="66" charset="0"/>
              <a:ea typeface="GE SS Two Light" pitchFamily="18" charset="-78"/>
              <a:cs typeface="Estrangelo Edessa" panose="03080600000000000000" pitchFamily="66" charset="0"/>
            </a:endParaRPr>
          </a:p>
        </p:txBody>
      </p:sp>
      <p:sp>
        <p:nvSpPr>
          <p:cNvPr id="20" name="TextBox 22"/>
          <p:cNvSpPr txBox="1"/>
          <p:nvPr/>
        </p:nvSpPr>
        <p:spPr>
          <a:xfrm>
            <a:off x="5027876" y="4442768"/>
            <a:ext cx="102569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  <a:latin typeface="Estrangelo Edessa" panose="03080600000000000000" pitchFamily="66" charset="0"/>
                <a:ea typeface="GE SS Two Light" pitchFamily="18" charset="-78"/>
                <a:cs typeface="Estrangelo Edessa" panose="03080600000000000000" pitchFamily="66" charset="0"/>
              </a:rPr>
              <a:t>Society Needs</a:t>
            </a:r>
            <a:endParaRPr lang="ar-SA" sz="1600" dirty="0">
              <a:solidFill>
                <a:schemeClr val="bg1"/>
              </a:solidFill>
              <a:latin typeface="Estrangelo Edessa" panose="03080600000000000000" pitchFamily="66" charset="0"/>
              <a:ea typeface="GE SS Two Light" pitchFamily="18" charset="-78"/>
              <a:cs typeface="Estrangelo Edessa" panose="03080600000000000000" pitchFamily="66" charset="0"/>
            </a:endParaRPr>
          </a:p>
        </p:txBody>
      </p:sp>
      <p:sp>
        <p:nvSpPr>
          <p:cNvPr id="21" name="TextBox 23"/>
          <p:cNvSpPr txBox="1"/>
          <p:nvPr/>
        </p:nvSpPr>
        <p:spPr>
          <a:xfrm>
            <a:off x="3194904" y="4499900"/>
            <a:ext cx="123307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600" dirty="0" smtClean="0">
                <a:solidFill>
                  <a:schemeClr val="bg1"/>
                </a:solidFill>
                <a:latin typeface="Estrangelo Edessa" panose="03080600000000000000" pitchFamily="66" charset="0"/>
                <a:ea typeface="GE SS Two Light" pitchFamily="18" charset="-78"/>
                <a:cs typeface="Estrangelo Edessa" panose="03080600000000000000" pitchFamily="66" charset="0"/>
              </a:rPr>
              <a:t>Commercial Product</a:t>
            </a:r>
            <a:endParaRPr lang="ar-SA" sz="1600" dirty="0">
              <a:solidFill>
                <a:schemeClr val="bg1"/>
              </a:solidFill>
              <a:latin typeface="Estrangelo Edessa" panose="03080600000000000000" pitchFamily="66" charset="0"/>
              <a:ea typeface="GE SS Two Light" pitchFamily="18" charset="-78"/>
              <a:cs typeface="Estrangelo Edessa" panose="03080600000000000000" pitchFamily="66" charset="0"/>
            </a:endParaRPr>
          </a:p>
        </p:txBody>
      </p:sp>
      <p:cxnSp>
        <p:nvCxnSpPr>
          <p:cNvPr id="22" name="Straight Arrow Connector 33"/>
          <p:cNvCxnSpPr/>
          <p:nvPr/>
        </p:nvCxnSpPr>
        <p:spPr>
          <a:xfrm rot="16200000" flipH="1">
            <a:off x="4546508" y="3790627"/>
            <a:ext cx="1115015" cy="324636"/>
          </a:xfrm>
          <a:prstGeom prst="bentConnector3">
            <a:avLst>
              <a:gd name="adj1" fmla="val 795"/>
            </a:avLst>
          </a:prstGeom>
          <a:ln w="254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3" name="Straight Arrow Connector 33"/>
          <p:cNvCxnSpPr/>
          <p:nvPr/>
        </p:nvCxnSpPr>
        <p:spPr>
          <a:xfrm rot="5400000">
            <a:off x="3537946" y="3736157"/>
            <a:ext cx="1072050" cy="395641"/>
          </a:xfrm>
          <a:prstGeom prst="bentConnector3">
            <a:avLst>
              <a:gd name="adj1" fmla="val 42"/>
            </a:avLst>
          </a:prstGeom>
          <a:ln w="254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" name="Freeform 2053"/>
          <p:cNvSpPr/>
          <p:nvPr/>
        </p:nvSpPr>
        <p:spPr>
          <a:xfrm>
            <a:off x="3856633" y="4988539"/>
            <a:ext cx="1361084" cy="279673"/>
          </a:xfrm>
          <a:custGeom>
            <a:avLst/>
            <a:gdLst>
              <a:gd name="connsiteX0" fmla="*/ 1645920 w 1645920"/>
              <a:gd name="connsiteY0" fmla="*/ 0 h 457200"/>
              <a:gd name="connsiteX1" fmla="*/ 1645920 w 1645920"/>
              <a:gd name="connsiteY1" fmla="*/ 457200 h 457200"/>
              <a:gd name="connsiteX2" fmla="*/ 0 w 1645920"/>
              <a:gd name="connsiteY2" fmla="*/ 444138 h 457200"/>
              <a:gd name="connsiteX3" fmla="*/ 0 w 1645920"/>
              <a:gd name="connsiteY3" fmla="*/ 26126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5920" h="457200">
                <a:moveTo>
                  <a:pt x="1645920" y="0"/>
                </a:moveTo>
                <a:lnTo>
                  <a:pt x="1645920" y="457200"/>
                </a:lnTo>
                <a:lnTo>
                  <a:pt x="0" y="444138"/>
                </a:lnTo>
                <a:lnTo>
                  <a:pt x="0" y="26126"/>
                </a:lnTo>
              </a:path>
            </a:pathLst>
          </a:custGeom>
          <a:noFill/>
          <a:ln w="25400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</p:txBody>
      </p:sp>
      <p:sp>
        <p:nvSpPr>
          <p:cNvPr id="25" name="TextBox 2056"/>
          <p:cNvSpPr txBox="1"/>
          <p:nvPr/>
        </p:nvSpPr>
        <p:spPr>
          <a:xfrm>
            <a:off x="7153282" y="4510453"/>
            <a:ext cx="180231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Estrangelo Edessa" panose="03080600000000000000" pitchFamily="66" charset="0"/>
                <a:ea typeface="GE SS Two Light" pitchFamily="18" charset="-78"/>
                <a:cs typeface="Estrangelo Edessa" panose="03080600000000000000" pitchFamily="66" charset="0"/>
              </a:rPr>
              <a:t>Society Identifies Needs to Academia</a:t>
            </a:r>
            <a:endParaRPr lang="ar-SA" sz="2000" dirty="0">
              <a:solidFill>
                <a:schemeClr val="tx2"/>
              </a:solidFill>
              <a:latin typeface="Estrangelo Edessa" panose="03080600000000000000" pitchFamily="66" charset="0"/>
              <a:ea typeface="GE SS Two Light" pitchFamily="18" charset="-78"/>
              <a:cs typeface="Estrangelo Edessa" panose="03080600000000000000" pitchFamily="66" charset="0"/>
            </a:endParaRPr>
          </a:p>
        </p:txBody>
      </p:sp>
      <p:sp>
        <p:nvSpPr>
          <p:cNvPr id="26" name="TextBox 74"/>
          <p:cNvSpPr txBox="1"/>
          <p:nvPr/>
        </p:nvSpPr>
        <p:spPr>
          <a:xfrm>
            <a:off x="2838689" y="1207322"/>
            <a:ext cx="353911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Estrangelo Edessa" panose="03080600000000000000" pitchFamily="66" charset="0"/>
                <a:ea typeface="GE SS Two Light" pitchFamily="18" charset="-78"/>
                <a:cs typeface="Estrangelo Edessa" panose="03080600000000000000" pitchFamily="66" charset="0"/>
              </a:rPr>
              <a:t>Academia Trans Tech to Industry </a:t>
            </a:r>
            <a:endParaRPr lang="ar-SA" sz="2000" dirty="0">
              <a:solidFill>
                <a:schemeClr val="tx2"/>
              </a:solidFill>
              <a:latin typeface="Estrangelo Edessa" panose="03080600000000000000" pitchFamily="66" charset="0"/>
              <a:ea typeface="GE SS Two Light" pitchFamily="18" charset="-78"/>
              <a:cs typeface="Estrangelo Edessa" panose="03080600000000000000" pitchFamily="66" charset="0"/>
            </a:endParaRPr>
          </a:p>
        </p:txBody>
      </p:sp>
      <p:sp>
        <p:nvSpPr>
          <p:cNvPr id="27" name="TextBox 75"/>
          <p:cNvSpPr txBox="1"/>
          <p:nvPr/>
        </p:nvSpPr>
        <p:spPr>
          <a:xfrm>
            <a:off x="317496" y="4573040"/>
            <a:ext cx="2040316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algn="ctr">
              <a:defRPr sz="1600">
                <a:solidFill>
                  <a:schemeClr val="tx2"/>
                </a:solidFill>
                <a:latin typeface="Estrangelo Edessa" panose="03080600000000000000" pitchFamily="66" charset="0"/>
                <a:ea typeface="GE SS Two Light" pitchFamily="18" charset="-78"/>
                <a:cs typeface="Estrangelo Edessa" panose="03080600000000000000" pitchFamily="66" charset="0"/>
              </a:defRPr>
            </a:lvl1pPr>
          </a:lstStyle>
          <a:p>
            <a:r>
              <a:rPr lang="en-US" sz="2000" dirty="0"/>
              <a:t>Industry Develops Knowledge-based Commercial  </a:t>
            </a:r>
            <a:r>
              <a:rPr lang="en-US" sz="2000" dirty="0" err="1"/>
              <a:t>Profduct</a:t>
            </a:r>
            <a:endParaRPr lang="ar-SA" sz="2000" dirty="0"/>
          </a:p>
        </p:txBody>
      </p:sp>
      <p:cxnSp>
        <p:nvCxnSpPr>
          <p:cNvPr id="28" name="Straight Arrow Connector 2059"/>
          <p:cNvCxnSpPr/>
          <p:nvPr/>
        </p:nvCxnSpPr>
        <p:spPr>
          <a:xfrm flipV="1">
            <a:off x="2327069" y="5027543"/>
            <a:ext cx="859853" cy="3535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84"/>
          <p:cNvCxnSpPr/>
          <p:nvPr/>
        </p:nvCxnSpPr>
        <p:spPr>
          <a:xfrm flipH="1" flipV="1">
            <a:off x="6197343" y="4864357"/>
            <a:ext cx="1077189" cy="2051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88"/>
          <p:cNvCxnSpPr>
            <a:stCxn id="26" idx="2"/>
          </p:cNvCxnSpPr>
          <p:nvPr/>
        </p:nvCxnSpPr>
        <p:spPr>
          <a:xfrm flipH="1">
            <a:off x="4580884" y="1607432"/>
            <a:ext cx="27363" cy="7147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D04978-1D30-4BDE-BB66-3BF5797DCD9B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9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20763"/>
          </a:xfrm>
        </p:spPr>
        <p:txBody>
          <a:bodyPr/>
          <a:lstStyle/>
          <a:p>
            <a:pPr algn="ctr"/>
            <a:r>
              <a:rPr lang="en-US" dirty="0"/>
              <a:t>Partnership</a:t>
            </a:r>
            <a:endParaRPr lang="en-US" dirty="0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Academic Partnership</a:t>
            </a:r>
          </a:p>
          <a:p>
            <a:pPr lvl="1">
              <a:defRPr/>
            </a:pPr>
            <a:r>
              <a:rPr lang="en-US" dirty="0" smtClean="0"/>
              <a:t>GMU - Joint C4I Test Bed, Visits Exchange.</a:t>
            </a:r>
          </a:p>
          <a:p>
            <a:pPr lvl="1">
              <a:defRPr/>
            </a:pPr>
            <a:r>
              <a:rPr lang="en-US" dirty="0" smtClean="0"/>
              <a:t>NCSU - VCL Accounts.</a:t>
            </a:r>
          </a:p>
          <a:p>
            <a:pPr>
              <a:defRPr/>
            </a:pPr>
            <a:r>
              <a:rPr lang="en-US" dirty="0" smtClean="0"/>
              <a:t>Int’l Industrial Partnership </a:t>
            </a:r>
          </a:p>
          <a:p>
            <a:pPr lvl="1">
              <a:defRPr/>
            </a:pPr>
            <a:r>
              <a:rPr lang="en-US" dirty="0" smtClean="0"/>
              <a:t>IBM, LM, Northrop Grumman, Raytheon, C4I Consultant, </a:t>
            </a:r>
            <a:r>
              <a:rPr lang="en-US" dirty="0" err="1" smtClean="0"/>
              <a:t>Intrado</a:t>
            </a:r>
            <a:r>
              <a:rPr lang="en-US" dirty="0" smtClean="0"/>
              <a:t>, </a:t>
            </a:r>
            <a:r>
              <a:rPr lang="en-US" dirty="0" smtClean="0"/>
              <a:t>Thales</a:t>
            </a:r>
            <a:r>
              <a:rPr lang="en-US" dirty="0" smtClean="0"/>
              <a:t>, </a:t>
            </a:r>
            <a:r>
              <a:rPr lang="en-US" dirty="0" err="1" smtClean="0"/>
              <a:t>Nexter</a:t>
            </a:r>
            <a:r>
              <a:rPr lang="en-US" dirty="0" smtClean="0"/>
              <a:t>.</a:t>
            </a:r>
            <a:r>
              <a:rPr lang="en-US" dirty="0" smtClean="0"/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73EA6C-5733-4EC0-9254-B3988D42C50B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3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20763"/>
          </a:xfrm>
        </p:spPr>
        <p:txBody>
          <a:bodyPr/>
          <a:lstStyle/>
          <a:p>
            <a:pPr algn="ctr"/>
            <a:r>
              <a:rPr lang="en-US" dirty="0" smtClean="0"/>
              <a:t>Achievements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Public Events</a:t>
            </a:r>
          </a:p>
          <a:p>
            <a:pPr lvl="1">
              <a:defRPr/>
            </a:pPr>
            <a:r>
              <a:rPr lang="en-US" dirty="0" smtClean="0"/>
              <a:t>First C4I </a:t>
            </a:r>
            <a:r>
              <a:rPr lang="en-US" dirty="0" err="1" smtClean="0"/>
              <a:t>SwE</a:t>
            </a:r>
            <a:r>
              <a:rPr lang="en-US" dirty="0" smtClean="0"/>
              <a:t> Forum</a:t>
            </a:r>
            <a:r>
              <a:rPr lang="en-US" dirty="0" smtClean="0"/>
              <a:t>. 2012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NSC3 2015.</a:t>
            </a:r>
          </a:p>
          <a:p>
            <a:pPr lvl="1">
              <a:defRPr/>
            </a:pPr>
            <a:r>
              <a:rPr lang="en-US" dirty="0" smtClean="0"/>
              <a:t>C4IConf 2016.</a:t>
            </a:r>
          </a:p>
          <a:p>
            <a:pPr lvl="1">
              <a:defRPr/>
            </a:pPr>
            <a:r>
              <a:rPr lang="en-US" dirty="0" err="1" smtClean="0"/>
              <a:t>Hackathon</a:t>
            </a:r>
            <a:r>
              <a:rPr lang="en-US" dirty="0" smtClean="0"/>
              <a:t>, </a:t>
            </a:r>
            <a:r>
              <a:rPr lang="en-US" dirty="0" err="1" smtClean="0"/>
              <a:t>CtF</a:t>
            </a:r>
            <a:r>
              <a:rPr lang="en-US" dirty="0" smtClean="0"/>
              <a:t>, Innovation Days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Visiting Sites of International </a:t>
            </a:r>
            <a:r>
              <a:rPr lang="en-US" dirty="0" smtClean="0"/>
              <a:t>Partners:</a:t>
            </a:r>
          </a:p>
          <a:p>
            <a:pPr lvl="2">
              <a:defRPr/>
            </a:pPr>
            <a:r>
              <a:rPr lang="en-US" dirty="0" smtClean="0"/>
              <a:t>IBM, Northrop Grumman, Raytheon, C4I Consultant, </a:t>
            </a:r>
            <a:r>
              <a:rPr lang="en-US" dirty="0" err="1" smtClean="0"/>
              <a:t>Intrado</a:t>
            </a:r>
            <a:r>
              <a:rPr lang="en-US" dirty="0" smtClean="0"/>
              <a:t>, LM, NCSU, </a:t>
            </a:r>
            <a:r>
              <a:rPr lang="en-US" dirty="0" smtClean="0"/>
              <a:t>GMU.</a:t>
            </a:r>
            <a:endParaRPr lang="en-US" dirty="0" smtClean="0"/>
          </a:p>
          <a:p>
            <a:pPr lvl="2"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73EA6C-5733-4EC0-9254-B3988D42C50B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8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Tw Cen MT" panose="020B0602020104020603" pitchFamily="34" charset="0"/>
              </a:rPr>
              <a:t>Joint </a:t>
            </a:r>
            <a:r>
              <a:rPr lang="en-US" sz="4000" dirty="0" smtClean="0">
                <a:latin typeface="Tw Cen MT" panose="020B0602020104020603" pitchFamily="34" charset="0"/>
              </a:rPr>
              <a:t>Projects</a:t>
            </a:r>
            <a:endParaRPr lang="en-US" dirty="0"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>
              <a:buClr>
                <a:schemeClr val="accent1">
                  <a:lumMod val="75000"/>
                </a:schemeClr>
              </a:buClr>
              <a:defRPr/>
            </a:pPr>
            <a:r>
              <a:rPr lang="en-US" dirty="0" smtClean="0">
                <a:latin typeface="Tw Cen MT" panose="020B0602020104020603" pitchFamily="34" charset="0"/>
              </a:rPr>
              <a:t>C2SDC </a:t>
            </a:r>
            <a:r>
              <a:rPr lang="en-US" dirty="0" smtClean="0">
                <a:latin typeface="Tw Cen MT" panose="020B0602020104020603" pitchFamily="34" charset="0"/>
              </a:rPr>
              <a:t>(Command and Control Software Development Center)</a:t>
            </a:r>
          </a:p>
          <a:p>
            <a:pPr marL="914400" lvl="3" indent="-457200"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600" dirty="0" smtClean="0">
                <a:latin typeface="Tw Cen MT" panose="020B0602020104020603" pitchFamily="34" charset="0"/>
              </a:rPr>
              <a:t>Consulting services to </a:t>
            </a:r>
            <a:r>
              <a:rPr lang="en-US" sz="2600" dirty="0" smtClean="0">
                <a:latin typeface="Tw Cen MT" panose="020B0602020104020603" pitchFamily="34" charset="0"/>
              </a:rPr>
              <a:t>the </a:t>
            </a:r>
            <a:r>
              <a:rPr lang="en-US" sz="2600" dirty="0" smtClean="0">
                <a:latin typeface="Tw Cen MT" panose="020B0602020104020603" pitchFamily="34" charset="0"/>
              </a:rPr>
              <a:t>C4I </a:t>
            </a:r>
            <a:r>
              <a:rPr lang="en-US" sz="2600" dirty="0" smtClean="0">
                <a:latin typeface="Tw Cen MT" panose="020B0602020104020603" pitchFamily="34" charset="0"/>
              </a:rPr>
              <a:t>Department to </a:t>
            </a:r>
            <a:r>
              <a:rPr lang="en-US" sz="2600" dirty="0" smtClean="0">
                <a:latin typeface="Tw Cen MT" panose="020B0602020104020603" pitchFamily="34" charset="0"/>
              </a:rPr>
              <a:t>define an implementation plan for C2SDC.</a:t>
            </a:r>
          </a:p>
          <a:p>
            <a:pPr marL="914400" lvl="3" indent="-457200"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600" dirty="0" smtClean="0">
                <a:latin typeface="Tw Cen MT" panose="020B0602020104020603" pitchFamily="34" charset="0"/>
              </a:rPr>
              <a:t>Partnered with IBM to propose SOA based  SDC</a:t>
            </a:r>
          </a:p>
          <a:p>
            <a:pPr marL="914400" lvl="3" indent="-457200"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600" dirty="0" smtClean="0">
                <a:latin typeface="Tw Cen MT" panose="020B0602020104020603" pitchFamily="34" charset="0"/>
              </a:rPr>
              <a:t>Requirements Analysis of:</a:t>
            </a:r>
          </a:p>
          <a:p>
            <a:pPr marL="1371600" lvl="4" indent="-457200"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600" dirty="0" smtClean="0">
                <a:latin typeface="Tw Cen MT" panose="020B0602020104020603" pitchFamily="34" charset="0"/>
              </a:rPr>
              <a:t>Roles, Skills &amp; </a:t>
            </a:r>
            <a:r>
              <a:rPr lang="en-US" sz="2600" dirty="0">
                <a:latin typeface="Tw Cen MT" panose="020B0602020104020603" pitchFamily="34" charset="0"/>
              </a:rPr>
              <a:t>Responsibilities</a:t>
            </a:r>
          </a:p>
          <a:p>
            <a:pPr marL="1371600" lvl="4" indent="-457200"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600" dirty="0" smtClean="0">
                <a:latin typeface="Tw Cen MT" panose="020B0602020104020603" pitchFamily="34" charset="0"/>
              </a:rPr>
              <a:t>Processes &amp; Tools</a:t>
            </a:r>
          </a:p>
          <a:p>
            <a:pPr marL="1371600" lvl="4" indent="-457200"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600" dirty="0" smtClean="0">
                <a:latin typeface="Tw Cen MT" panose="020B0602020104020603" pitchFamily="34" charset="0"/>
              </a:rPr>
              <a:t>Governance </a:t>
            </a:r>
          </a:p>
          <a:p>
            <a:pPr marL="1371600" lvl="4" indent="-457200"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en-US" sz="2600" dirty="0" smtClean="0">
                <a:latin typeface="Tw Cen MT" panose="020B0602020104020603" pitchFamily="34" charset="0"/>
              </a:rPr>
              <a:t>Physical Layout</a:t>
            </a:r>
          </a:p>
          <a:p>
            <a:pPr marL="914400" lvl="3" indent="-457200" eaLnBrk="1" hangingPunct="1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5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" y="1537758"/>
            <a:ext cx="7969439" cy="407914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228600" y="609738"/>
            <a:ext cx="82296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17375E"/>
                </a:solidFill>
                <a:latin typeface="Corbel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375E"/>
                </a:solidFill>
                <a:latin typeface="Corbe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375E"/>
                </a:solidFill>
                <a:latin typeface="Corbe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375E"/>
                </a:solidFill>
                <a:latin typeface="Corbe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17375E"/>
                </a:solidFill>
                <a:latin typeface="Corbe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/>
            <a:r>
              <a:rPr lang="en-US" sz="2800" kern="0" dirty="0" smtClean="0"/>
              <a:t>C2SDC</a:t>
            </a:r>
            <a:r>
              <a:rPr lang="en-US" sz="2800" kern="0" dirty="0" smtClean="0"/>
              <a:t/>
            </a:r>
            <a:br>
              <a:rPr lang="en-US" sz="2800" kern="0" dirty="0" smtClean="0"/>
            </a:b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350444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Ambitions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Establishing a National Center for C4I Systems.</a:t>
            </a:r>
          </a:p>
          <a:p>
            <a:r>
              <a:rPr lang="en-US" dirty="0" smtClean="0"/>
              <a:t>Sustainable Support from Governmental,</a:t>
            </a:r>
          </a:p>
          <a:p>
            <a:pPr lvl="1"/>
            <a:r>
              <a:rPr lang="en-US" dirty="0" smtClean="0"/>
              <a:t>Joint Research, Academic Programs, </a:t>
            </a:r>
            <a:r>
              <a:rPr lang="en-US" dirty="0" err="1" smtClean="0"/>
              <a:t>ToT</a:t>
            </a:r>
            <a:r>
              <a:rPr lang="en-US" dirty="0" smtClean="0"/>
              <a:t>, QA, Testing ….</a:t>
            </a:r>
          </a:p>
          <a:p>
            <a:r>
              <a:rPr lang="en-US" dirty="0" smtClean="0"/>
              <a:t>Formalized Industrial Partnership.</a:t>
            </a:r>
          </a:p>
          <a:p>
            <a:pPr lvl="1"/>
            <a:r>
              <a:rPr lang="en-US" dirty="0" smtClean="0"/>
              <a:t>Project based, Academic initiatives,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0264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2590800"/>
            <a:ext cx="48006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Thank You!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B10144-C2B8-474C-B441-C6CAA641E149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716016" y="332656"/>
            <a:ext cx="4248472" cy="1152128"/>
          </a:xfrm>
        </p:spPr>
        <p:txBody>
          <a:bodyPr>
            <a:noAutofit/>
          </a:bodyPr>
          <a:lstStyle/>
          <a:p>
            <a:pPr marL="457200" indent="-457200" algn="r">
              <a:lnSpc>
                <a:spcPct val="120000"/>
              </a:lnSpc>
            </a:pPr>
            <a:r>
              <a:rPr lang="ar-SA" sz="2400" dirty="0" smtClean="0">
                <a:solidFill>
                  <a:schemeClr val="accent5">
                    <a:lumMod val="75000"/>
                  </a:schemeClr>
                </a:solidFill>
                <a:latin typeface="GE SS Two Medium" pitchFamily="18" charset="-78"/>
                <a:ea typeface="GE SS Two Medium" pitchFamily="18" charset="-78"/>
                <a:cs typeface="GE SS Two Medium" pitchFamily="18" charset="-78"/>
              </a:rPr>
              <a:t>بناء بنوك القدرات والاحتياجات</a:t>
            </a:r>
            <a:endParaRPr lang="ar-SA" sz="2400" dirty="0">
              <a:latin typeface="GE SS Two Medium" pitchFamily="18" charset="-78"/>
              <a:ea typeface="GE SS Two Medium" pitchFamily="18" charset="-78"/>
              <a:cs typeface="GE SS Two Medium" pitchFamily="18" charset="-78"/>
            </a:endParaRPr>
          </a:p>
        </p:txBody>
      </p:sp>
      <p:cxnSp>
        <p:nvCxnSpPr>
          <p:cNvPr id="16" name="رابط مستقيم 15"/>
          <p:cNvCxnSpPr/>
          <p:nvPr/>
        </p:nvCxnSpPr>
        <p:spPr>
          <a:xfrm flipH="1">
            <a:off x="2051720" y="1340768"/>
            <a:ext cx="6768752" cy="0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Magnetic Disk 4"/>
          <p:cNvSpPr/>
          <p:nvPr/>
        </p:nvSpPr>
        <p:spPr>
          <a:xfrm>
            <a:off x="6660232" y="1556792"/>
            <a:ext cx="2165664" cy="1374908"/>
          </a:xfrm>
          <a:prstGeom prst="flowChartMagneticDisk">
            <a:avLst/>
          </a:prstGeom>
          <a:solidFill>
            <a:schemeClr val="tx2">
              <a:lumMod val="60000"/>
              <a:lumOff val="40000"/>
              <a:alpha val="80000"/>
            </a:schemeClr>
          </a:solidFill>
          <a:ln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التعليم</a:t>
            </a:r>
          </a:p>
          <a:p>
            <a:pPr algn="ctr"/>
            <a:r>
              <a:rPr lang="ar-SA" dirty="0" smtClean="0">
                <a:solidFill>
                  <a:schemeClr val="bg1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قدرات</a:t>
            </a:r>
            <a:endParaRPr lang="en-US" dirty="0">
              <a:solidFill>
                <a:schemeClr val="bg1"/>
              </a:solidFill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</p:txBody>
      </p:sp>
      <p:sp>
        <p:nvSpPr>
          <p:cNvPr id="7" name="Flowchart: Magnetic Disk 7"/>
          <p:cNvSpPr/>
          <p:nvPr/>
        </p:nvSpPr>
        <p:spPr>
          <a:xfrm>
            <a:off x="3458377" y="5308024"/>
            <a:ext cx="2165664" cy="1374908"/>
          </a:xfrm>
          <a:prstGeom prst="flowChartMagneticDisk">
            <a:avLst/>
          </a:prstGeom>
          <a:solidFill>
            <a:srgbClr val="92D050">
              <a:alpha val="80000"/>
            </a:srgb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المجتمع</a:t>
            </a:r>
          </a:p>
          <a:p>
            <a:pPr algn="ctr"/>
            <a:r>
              <a:rPr lang="ar-SA" dirty="0" smtClean="0">
                <a:solidFill>
                  <a:schemeClr val="bg1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احتياجات</a:t>
            </a:r>
            <a:endParaRPr lang="en-US" dirty="0">
              <a:solidFill>
                <a:schemeClr val="bg1"/>
              </a:solidFill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</p:txBody>
      </p:sp>
      <p:sp>
        <p:nvSpPr>
          <p:cNvPr id="8" name="Flowchart: Magnetic Disk 8"/>
          <p:cNvSpPr/>
          <p:nvPr/>
        </p:nvSpPr>
        <p:spPr>
          <a:xfrm>
            <a:off x="318104" y="1556792"/>
            <a:ext cx="2165664" cy="1374908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>
                <a:solidFill>
                  <a:schemeClr val="tx1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الصناعة</a:t>
            </a:r>
          </a:p>
          <a:p>
            <a:pPr algn="ctr"/>
            <a:r>
              <a:rPr lang="ar-SA" dirty="0" smtClean="0">
                <a:solidFill>
                  <a:schemeClr val="bg1"/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احتياجات &amp; قدرات</a:t>
            </a:r>
            <a:endParaRPr lang="en-US" dirty="0">
              <a:solidFill>
                <a:schemeClr val="bg1"/>
              </a:solidFill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</p:txBody>
      </p:sp>
      <p:sp>
        <p:nvSpPr>
          <p:cNvPr id="9" name="Oval 21"/>
          <p:cNvSpPr/>
          <p:nvPr/>
        </p:nvSpPr>
        <p:spPr>
          <a:xfrm>
            <a:off x="3148003" y="3080570"/>
            <a:ext cx="2939114" cy="145139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chemeClr val="accent5">
                    <a:lumMod val="50000"/>
                  </a:schemeClr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حلول</a:t>
            </a:r>
          </a:p>
        </p:txBody>
      </p:sp>
      <p:sp>
        <p:nvSpPr>
          <p:cNvPr id="10" name="Oval 22"/>
          <p:cNvSpPr/>
          <p:nvPr/>
        </p:nvSpPr>
        <p:spPr>
          <a:xfrm>
            <a:off x="2831664" y="2620127"/>
            <a:ext cx="1064422" cy="9252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400" dirty="0">
                <a:solidFill>
                  <a:schemeClr val="accent5">
                    <a:lumMod val="50000"/>
                  </a:schemeClr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منتج معرفي</a:t>
            </a:r>
          </a:p>
          <a:p>
            <a:pPr algn="ctr"/>
            <a:endParaRPr lang="en-US" sz="1400" dirty="0">
              <a:solidFill>
                <a:schemeClr val="accent5">
                  <a:lumMod val="50000"/>
                </a:schemeClr>
              </a:solidFill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</p:txBody>
      </p:sp>
      <p:sp>
        <p:nvSpPr>
          <p:cNvPr id="11" name="Oval 23"/>
          <p:cNvSpPr/>
          <p:nvPr/>
        </p:nvSpPr>
        <p:spPr>
          <a:xfrm>
            <a:off x="3989063" y="2284826"/>
            <a:ext cx="1064422" cy="9252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400" dirty="0">
                <a:solidFill>
                  <a:schemeClr val="accent5">
                    <a:lumMod val="50000"/>
                  </a:schemeClr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كوادر مؤهلة</a:t>
            </a:r>
          </a:p>
          <a:p>
            <a:pPr algn="ctr"/>
            <a:endParaRPr lang="en-US" sz="1400" dirty="0">
              <a:solidFill>
                <a:schemeClr val="accent5">
                  <a:lumMod val="50000"/>
                </a:schemeClr>
              </a:solidFill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</p:txBody>
      </p:sp>
      <p:sp>
        <p:nvSpPr>
          <p:cNvPr id="12" name="Oval 24"/>
          <p:cNvSpPr/>
          <p:nvPr/>
        </p:nvSpPr>
        <p:spPr>
          <a:xfrm>
            <a:off x="5128681" y="2693659"/>
            <a:ext cx="1064422" cy="92522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400" dirty="0" smtClean="0">
                <a:solidFill>
                  <a:schemeClr val="accent5">
                    <a:lumMod val="50000"/>
                  </a:schemeClr>
                </a:solidFill>
                <a:latin typeface="GE SS Two Light" pitchFamily="18" charset="-78"/>
                <a:ea typeface="GE SS Two Light" pitchFamily="18" charset="-78"/>
                <a:cs typeface="GE SS Two Light" pitchFamily="18" charset="-78"/>
              </a:rPr>
              <a:t>برنامج تعليمي</a:t>
            </a:r>
            <a:endParaRPr lang="ar-SA" sz="1400" dirty="0">
              <a:solidFill>
                <a:schemeClr val="accent5">
                  <a:lumMod val="50000"/>
                </a:schemeClr>
              </a:solidFill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  <a:p>
            <a:pPr algn="ctr"/>
            <a:endParaRPr lang="en-US" sz="1400" dirty="0">
              <a:solidFill>
                <a:schemeClr val="accent5">
                  <a:lumMod val="50000"/>
                </a:schemeClr>
              </a:solidFill>
              <a:latin typeface="GE SS Two Light" pitchFamily="18" charset="-78"/>
              <a:ea typeface="GE SS Two Light" pitchFamily="18" charset="-78"/>
              <a:cs typeface="GE SS Two Light" pitchFamily="18" charset="-78"/>
            </a:endParaRPr>
          </a:p>
        </p:txBody>
      </p:sp>
      <p:sp>
        <p:nvSpPr>
          <p:cNvPr id="14" name="Left-Right Arrow 28"/>
          <p:cNvSpPr/>
          <p:nvPr/>
        </p:nvSpPr>
        <p:spPr>
          <a:xfrm rot="16028000">
            <a:off x="4174980" y="4729557"/>
            <a:ext cx="813389" cy="555427"/>
          </a:xfrm>
          <a:prstGeom prst="leftRight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Right Arrow 29"/>
          <p:cNvSpPr/>
          <p:nvPr/>
        </p:nvSpPr>
        <p:spPr>
          <a:xfrm rot="1829967">
            <a:off x="1621889" y="3059973"/>
            <a:ext cx="1173847" cy="640652"/>
          </a:xfrm>
          <a:prstGeom prst="leftRight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-Right Arrow 30"/>
          <p:cNvSpPr/>
          <p:nvPr/>
        </p:nvSpPr>
        <p:spPr>
          <a:xfrm rot="8921192">
            <a:off x="6197486" y="3106035"/>
            <a:ext cx="1173847" cy="640652"/>
          </a:xfrm>
          <a:prstGeom prst="leftRightArrow">
            <a:avLst/>
          </a:prstGeom>
          <a:solidFill>
            <a:schemeClr val="accent5">
              <a:lumMod val="50000"/>
              <a:alpha val="89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D04978-1D30-4BDE-BB66-3BF5797DCD9B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452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KSU KIE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Translating Needs into Innovative products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815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Knowledge Machine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895600" y="6462053"/>
            <a:ext cx="5791200" cy="365125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منظومة صناعة المعرفة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295400" y="6462053"/>
            <a:ext cx="1219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 Box 74"/>
          <p:cNvSpPr txBox="1">
            <a:spLocks/>
          </p:cNvSpPr>
          <p:nvPr/>
        </p:nvSpPr>
        <p:spPr>
          <a:xfrm>
            <a:off x="1981200" y="3048000"/>
            <a:ext cx="1141908" cy="521131"/>
          </a:xfrm>
          <a:prstGeom prst="rect">
            <a:avLst/>
          </a:prstGeom>
          <a:solidFill>
            <a:sysClr val="window" lastClr="FFFFFF"/>
          </a:solidFill>
          <a:ln w="6350">
            <a:noFill/>
          </a:ln>
          <a:effectLst/>
        </p:spPr>
        <p:txBody>
          <a:bodyPr rot="0" spcFirstLastPara="0" vert="horz" wrap="non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GE SS Two Light" panose="020A0503020102020204" pitchFamily="18" charset="-78"/>
              </a:rPr>
              <a:t>الابتكار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GE SS Two Light" panose="020A0503020102020204" pitchFamily="18" charset="-78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90600" y="1458785"/>
            <a:ext cx="7239000" cy="2729537"/>
            <a:chOff x="1219200" y="2168705"/>
            <a:chExt cx="6553199" cy="3178429"/>
          </a:xfrm>
        </p:grpSpPr>
        <p:sp>
          <p:nvSpPr>
            <p:cNvPr id="9" name="Oval 8"/>
            <p:cNvSpPr/>
            <p:nvPr/>
          </p:nvSpPr>
          <p:spPr>
            <a:xfrm>
              <a:off x="1219200" y="3958543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1563898" y="3958543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1908596" y="3958543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2252639" y="3958543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2597337" y="3958543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2942036" y="3864506"/>
              <a:ext cx="376153" cy="376457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525889" y="3570022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525889" y="4349848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358127" y="3738917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346987" y="4181881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9" name="Freeform 18"/>
            <p:cNvSpPr/>
            <p:nvPr/>
          </p:nvSpPr>
          <p:spPr>
            <a:xfrm>
              <a:off x="3474156" y="3100456"/>
              <a:ext cx="1904359" cy="1904557"/>
            </a:xfrm>
            <a:custGeom>
              <a:avLst/>
              <a:gdLst>
                <a:gd name="connsiteX0" fmla="*/ 0 w 1904359"/>
                <a:gd name="connsiteY0" fmla="*/ 952279 h 1904557"/>
                <a:gd name="connsiteX1" fmla="*/ 952180 w 1904359"/>
                <a:gd name="connsiteY1" fmla="*/ 0 h 1904557"/>
                <a:gd name="connsiteX2" fmla="*/ 1904360 w 1904359"/>
                <a:gd name="connsiteY2" fmla="*/ 952279 h 1904557"/>
                <a:gd name="connsiteX3" fmla="*/ 952180 w 1904359"/>
                <a:gd name="connsiteY3" fmla="*/ 1904558 h 1904557"/>
                <a:gd name="connsiteX4" fmla="*/ 0 w 1904359"/>
                <a:gd name="connsiteY4" fmla="*/ 952279 h 1904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04359" h="1904557">
                  <a:moveTo>
                    <a:pt x="0" y="952279"/>
                  </a:moveTo>
                  <a:cubicBezTo>
                    <a:pt x="0" y="426350"/>
                    <a:pt x="426306" y="0"/>
                    <a:pt x="952180" y="0"/>
                  </a:cubicBezTo>
                  <a:cubicBezTo>
                    <a:pt x="1478054" y="0"/>
                    <a:pt x="1904360" y="426350"/>
                    <a:pt x="1904360" y="952279"/>
                  </a:cubicBezTo>
                  <a:cubicBezTo>
                    <a:pt x="1904360" y="1478208"/>
                    <a:pt x="1478054" y="1904558"/>
                    <a:pt x="952180" y="1904558"/>
                  </a:cubicBezTo>
                  <a:cubicBezTo>
                    <a:pt x="426306" y="1904558"/>
                    <a:pt x="0" y="1478208"/>
                    <a:pt x="0" y="952279"/>
                  </a:cubicBezTo>
                  <a:close/>
                </a:path>
              </a:pathLst>
            </a:cu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15717" tIns="315746" rIns="315717" bIns="315746" numCol="1" spcCol="1270" anchor="ctr" anchorCtr="0">
              <a:noAutofit/>
            </a:bodyPr>
            <a:lstStyle/>
            <a:p>
              <a:pPr lvl="0" algn="ctr" defTabSz="12890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900" kern="1200" dirty="0">
                  <a:solidFill>
                    <a:sysClr val="window" lastClr="FFFFFF"/>
                  </a:solidFill>
                  <a:latin typeface="GE SS Two Light" panose="020A0503020102020204" pitchFamily="18" charset="-78"/>
                  <a:ea typeface="GE SS Two Light" panose="020A0503020102020204" pitchFamily="18" charset="-78"/>
                  <a:cs typeface="GE SS Two Light" panose="020A0503020102020204" pitchFamily="18" charset="-78"/>
                </a:rPr>
                <a:t>صناعة المعرفة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5144566" y="2937747"/>
              <a:ext cx="376153" cy="376457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5573801" y="2739156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5975512" y="2739156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377223" y="2739156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778934" y="2739156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181301" y="2739156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7583012" y="2739156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27" name="Freeform 26"/>
            <p:cNvSpPr/>
            <p:nvPr/>
          </p:nvSpPr>
          <p:spPr>
            <a:xfrm>
              <a:off x="5567903" y="2168705"/>
              <a:ext cx="2204496" cy="483795"/>
            </a:xfrm>
            <a:custGeom>
              <a:avLst/>
              <a:gdLst>
                <a:gd name="connsiteX0" fmla="*/ 0 w 2204496"/>
                <a:gd name="connsiteY0" fmla="*/ 0 h 483795"/>
                <a:gd name="connsiteX1" fmla="*/ 2204496 w 2204496"/>
                <a:gd name="connsiteY1" fmla="*/ 0 h 483795"/>
                <a:gd name="connsiteX2" fmla="*/ 2204496 w 2204496"/>
                <a:gd name="connsiteY2" fmla="*/ 483795 h 483795"/>
                <a:gd name="connsiteX3" fmla="*/ 0 w 2204496"/>
                <a:gd name="connsiteY3" fmla="*/ 483795 h 483795"/>
                <a:gd name="connsiteX4" fmla="*/ 0 w 2204496"/>
                <a:gd name="connsiteY4" fmla="*/ 0 h 483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4496" h="483795">
                  <a:moveTo>
                    <a:pt x="0" y="0"/>
                  </a:moveTo>
                  <a:lnTo>
                    <a:pt x="2204496" y="0"/>
                  </a:lnTo>
                  <a:lnTo>
                    <a:pt x="2204496" y="483795"/>
                  </a:lnTo>
                  <a:lnTo>
                    <a:pt x="0" y="48379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GE SS Two Light" panose="020A0503020102020204" pitchFamily="18" charset="-78"/>
                  <a:ea typeface="GE SS Two Light" panose="020A0503020102020204" pitchFamily="18" charset="-78"/>
                  <a:cs typeface="GE SS Two Light" panose="020A0503020102020204" pitchFamily="18" charset="-78"/>
                </a:rPr>
                <a:t>المجتمع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5535137" y="3864506"/>
              <a:ext cx="376153" cy="376457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29" name="Oval 28"/>
            <p:cNvSpPr/>
            <p:nvPr/>
          </p:nvSpPr>
          <p:spPr>
            <a:xfrm>
              <a:off x="6095436" y="3958543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30" name="Oval 29"/>
            <p:cNvSpPr/>
            <p:nvPr/>
          </p:nvSpPr>
          <p:spPr>
            <a:xfrm>
              <a:off x="6467002" y="3958543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31" name="Oval 30"/>
            <p:cNvSpPr/>
            <p:nvPr/>
          </p:nvSpPr>
          <p:spPr>
            <a:xfrm>
              <a:off x="6839224" y="3958543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32" name="Oval 31"/>
            <p:cNvSpPr/>
            <p:nvPr/>
          </p:nvSpPr>
          <p:spPr>
            <a:xfrm>
              <a:off x="7210790" y="3958543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33" name="Oval 32"/>
            <p:cNvSpPr/>
            <p:nvPr/>
          </p:nvSpPr>
          <p:spPr>
            <a:xfrm>
              <a:off x="7583012" y="3958543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5836584" y="4604214"/>
              <a:ext cx="1667134" cy="483795"/>
            </a:xfrm>
            <a:custGeom>
              <a:avLst/>
              <a:gdLst>
                <a:gd name="connsiteX0" fmla="*/ 0 w 1667134"/>
                <a:gd name="connsiteY0" fmla="*/ 0 h 483795"/>
                <a:gd name="connsiteX1" fmla="*/ 1667134 w 1667134"/>
                <a:gd name="connsiteY1" fmla="*/ 0 h 483795"/>
                <a:gd name="connsiteX2" fmla="*/ 1667134 w 1667134"/>
                <a:gd name="connsiteY2" fmla="*/ 483795 h 483795"/>
                <a:gd name="connsiteX3" fmla="*/ 0 w 1667134"/>
                <a:gd name="connsiteY3" fmla="*/ 483795 h 483795"/>
                <a:gd name="connsiteX4" fmla="*/ 0 w 1667134"/>
                <a:gd name="connsiteY4" fmla="*/ 0 h 483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134" h="483795">
                  <a:moveTo>
                    <a:pt x="0" y="0"/>
                  </a:moveTo>
                  <a:lnTo>
                    <a:pt x="1667134" y="0"/>
                  </a:lnTo>
                  <a:lnTo>
                    <a:pt x="1667134" y="483795"/>
                  </a:lnTo>
                  <a:lnTo>
                    <a:pt x="0" y="48379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GE SS Two Light" panose="020A0503020102020204" pitchFamily="18" charset="-78"/>
                  <a:ea typeface="GE SS Two Light" panose="020A0503020102020204" pitchFamily="18" charset="-78"/>
                  <a:cs typeface="GE SS Two Light" panose="020A0503020102020204" pitchFamily="18" charset="-78"/>
                </a:rPr>
                <a:t>الصناعة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5144566" y="4775799"/>
              <a:ext cx="376153" cy="376457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36" name="Oval 35"/>
            <p:cNvSpPr/>
            <p:nvPr/>
          </p:nvSpPr>
          <p:spPr>
            <a:xfrm>
              <a:off x="5573801" y="5159061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37" name="Oval 36"/>
            <p:cNvSpPr/>
            <p:nvPr/>
          </p:nvSpPr>
          <p:spPr>
            <a:xfrm>
              <a:off x="5975512" y="5159061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6377223" y="5159061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6778934" y="5159061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40" name="Oval 39"/>
            <p:cNvSpPr/>
            <p:nvPr/>
          </p:nvSpPr>
          <p:spPr>
            <a:xfrm>
              <a:off x="7181301" y="5159061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7583012" y="5159061"/>
              <a:ext cx="188076" cy="188073"/>
            </a:xfrm>
            <a:prstGeom prst="ellipse">
              <a:avLst/>
            </a:prstGeom>
            <a:gradFill rotWithShape="0">
              <a:gsLst>
                <a:gs pos="0">
                  <a:srgbClr val="4F81BD">
                    <a:hueOff val="0"/>
                    <a:satOff val="0"/>
                    <a:lumOff val="0"/>
                    <a:alphaOff val="0"/>
                    <a:shade val="51000"/>
                    <a:satMod val="130000"/>
                  </a:srgbClr>
                </a:gs>
                <a:gs pos="80000">
                  <a:srgbClr val="4F81BD">
                    <a:hueOff val="0"/>
                    <a:satOff val="0"/>
                    <a:lumOff val="0"/>
                    <a:alphaOff val="0"/>
                    <a:shade val="93000"/>
                    <a:satMod val="130000"/>
                  </a:srgbClr>
                </a:gs>
                <a:gs pos="100000">
                  <a:srgbClr val="4F81BD">
                    <a:hueOff val="0"/>
                    <a:satOff val="0"/>
                    <a:lumOff val="0"/>
                    <a:alphaOff val="0"/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42" name="Freeform 41"/>
            <p:cNvSpPr/>
            <p:nvPr/>
          </p:nvSpPr>
          <p:spPr>
            <a:xfrm>
              <a:off x="5567903" y="3418948"/>
              <a:ext cx="2204496" cy="483795"/>
            </a:xfrm>
            <a:custGeom>
              <a:avLst/>
              <a:gdLst>
                <a:gd name="connsiteX0" fmla="*/ 0 w 2204496"/>
                <a:gd name="connsiteY0" fmla="*/ 0 h 483795"/>
                <a:gd name="connsiteX1" fmla="*/ 2204496 w 2204496"/>
                <a:gd name="connsiteY1" fmla="*/ 0 h 483795"/>
                <a:gd name="connsiteX2" fmla="*/ 2204496 w 2204496"/>
                <a:gd name="connsiteY2" fmla="*/ 483795 h 483795"/>
                <a:gd name="connsiteX3" fmla="*/ 0 w 2204496"/>
                <a:gd name="connsiteY3" fmla="*/ 483795 h 483795"/>
                <a:gd name="connsiteX4" fmla="*/ 0 w 2204496"/>
                <a:gd name="connsiteY4" fmla="*/ 0 h 483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04496" h="483795">
                  <a:moveTo>
                    <a:pt x="0" y="0"/>
                  </a:moveTo>
                  <a:lnTo>
                    <a:pt x="2204496" y="0"/>
                  </a:lnTo>
                  <a:lnTo>
                    <a:pt x="2204496" y="483795"/>
                  </a:lnTo>
                  <a:lnTo>
                    <a:pt x="0" y="48379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ct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2800" kern="1200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GE SS Two Light" panose="020A0503020102020204" pitchFamily="18" charset="-78"/>
                  <a:ea typeface="GE SS Two Light" panose="020A0503020102020204" pitchFamily="18" charset="-78"/>
                  <a:cs typeface="GE SS Two Light" panose="020A0503020102020204" pitchFamily="18" charset="-78"/>
                </a:rPr>
                <a:t>المبتكر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125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895600" y="6462053"/>
            <a:ext cx="5791200" cy="365125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منظومة صناعة المعرفة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295400" y="6462053"/>
            <a:ext cx="12192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50"/>
            <a:ext cx="9144000" cy="623241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2875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00" y="0"/>
            <a:ext cx="9753600" cy="682534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D19CDB-8CF7-4F63-A8AE-2DD7EF9143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87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/>
          <a:lstStyle/>
          <a:p>
            <a:pPr marL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To become a world class center of excellence for research, development, training and enablement in C4I solutions.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22A393-440F-486F-A013-AA4B1867863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676400"/>
            <a:ext cx="4073943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6758</TotalTime>
  <Words>1292</Words>
  <Application>Microsoft Office PowerPoint</Application>
  <PresentationFormat>On-screen Show (4:3)</PresentationFormat>
  <Paragraphs>347</Paragraphs>
  <Slides>35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35</vt:i4>
      </vt:variant>
    </vt:vector>
  </HeadingPairs>
  <TitlesOfParts>
    <vt:vector size="48" baseType="lpstr">
      <vt:lpstr>Arial</vt:lpstr>
      <vt:lpstr>Calibri</vt:lpstr>
      <vt:lpstr>Corbel</vt:lpstr>
      <vt:lpstr>Estrangelo Edessa</vt:lpstr>
      <vt:lpstr>GE SS Two Light</vt:lpstr>
      <vt:lpstr>GE SS Two Medium</vt:lpstr>
      <vt:lpstr>Tw Cen MT</vt:lpstr>
      <vt:lpstr>Wingdings</vt:lpstr>
      <vt:lpstr>Office Theme</vt:lpstr>
      <vt:lpstr>3_Custom Design</vt:lpstr>
      <vt:lpstr>2_Custom Design</vt:lpstr>
      <vt:lpstr>1_Custom Design</vt:lpstr>
      <vt:lpstr>Custom Design</vt:lpstr>
      <vt:lpstr>PowerPoint Presentation</vt:lpstr>
      <vt:lpstr>PowerPoint Presentation</vt:lpstr>
      <vt:lpstr>PowerPoint Presentation</vt:lpstr>
      <vt:lpstr>بناء بنوك القدرات والاحتياجات</vt:lpstr>
      <vt:lpstr>KSU KIE Framework</vt:lpstr>
      <vt:lpstr>Knowledge Machine</vt:lpstr>
      <vt:lpstr>PowerPoint Presentation</vt:lpstr>
      <vt:lpstr>PowerPoint Presentation</vt:lpstr>
      <vt:lpstr>PowerPoint Presentation</vt:lpstr>
      <vt:lpstr>Capabilities</vt:lpstr>
      <vt:lpstr>Research Areas</vt:lpstr>
      <vt:lpstr>Systems Development and Integration</vt:lpstr>
      <vt:lpstr>Publications </vt:lpstr>
      <vt:lpstr>Modelling and Simulation</vt:lpstr>
      <vt:lpstr>PowerPoint Presentation</vt:lpstr>
      <vt:lpstr>PowerPoint Presentation</vt:lpstr>
      <vt:lpstr>Surveillance and Reconnaissance</vt:lpstr>
      <vt:lpstr>PowerPoint Presentation</vt:lpstr>
      <vt:lpstr>Security</vt:lpstr>
      <vt:lpstr>PowerPoint Presentation</vt:lpstr>
      <vt:lpstr>PowerPoint Presentation</vt:lpstr>
      <vt:lpstr>Intelligence &amp; Data Analytics</vt:lpstr>
      <vt:lpstr>PowerPoint Presentation</vt:lpstr>
      <vt:lpstr>Current Research</vt:lpstr>
      <vt:lpstr>Current Research</vt:lpstr>
      <vt:lpstr>Education and Training</vt:lpstr>
      <vt:lpstr>PG Projects (Ph.D &amp; MSc)</vt:lpstr>
      <vt:lpstr>Training</vt:lpstr>
      <vt:lpstr>Collaboration and Services</vt:lpstr>
      <vt:lpstr>Partnership</vt:lpstr>
      <vt:lpstr>Achievements</vt:lpstr>
      <vt:lpstr>Joint Projects</vt:lpstr>
      <vt:lpstr>PowerPoint Presentation</vt:lpstr>
      <vt:lpstr>Ambitions</vt:lpstr>
      <vt:lpstr>PowerPoint Presentation</vt:lpstr>
    </vt:vector>
  </TitlesOfParts>
  <Company>ksu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ccis-hpdx2300-26</dc:creator>
  <cp:lastModifiedBy>Windows User</cp:lastModifiedBy>
  <cp:revision>165</cp:revision>
  <dcterms:created xsi:type="dcterms:W3CDTF">2012-01-11T09:18:03Z</dcterms:created>
  <dcterms:modified xsi:type="dcterms:W3CDTF">2016-04-28T03:50:44Z</dcterms:modified>
</cp:coreProperties>
</file>