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86" r:id="rId4"/>
  </p:sldMasterIdLst>
  <p:notesMasterIdLst>
    <p:notesMasterId r:id="rId23"/>
  </p:notesMasterIdLst>
  <p:handoutMasterIdLst>
    <p:handoutMasterId r:id="rId24"/>
  </p:handoutMasterIdLst>
  <p:sldIdLst>
    <p:sldId id="287" r:id="rId5"/>
    <p:sldId id="256" r:id="rId6"/>
    <p:sldId id="281" r:id="rId7"/>
    <p:sldId id="271" r:id="rId8"/>
    <p:sldId id="257" r:id="rId9"/>
    <p:sldId id="258" r:id="rId10"/>
    <p:sldId id="270" r:id="rId11"/>
    <p:sldId id="267" r:id="rId12"/>
    <p:sldId id="274" r:id="rId13"/>
    <p:sldId id="272" r:id="rId14"/>
    <p:sldId id="285" r:id="rId15"/>
    <p:sldId id="284" r:id="rId16"/>
    <p:sldId id="282" r:id="rId17"/>
    <p:sldId id="286" r:id="rId18"/>
    <p:sldId id="268" r:id="rId19"/>
    <p:sldId id="283" r:id="rId20"/>
    <p:sldId id="280" r:id="rId21"/>
    <p:sldId id="288" r:id="rId2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2F2F"/>
    <a:srgbClr val="632121"/>
    <a:srgbClr val="DDD9C3"/>
    <a:srgbClr val="D67070"/>
    <a:srgbClr val="DE8E8E"/>
    <a:srgbClr val="DB91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5" autoAdjust="0"/>
    <p:restoredTop sz="94660"/>
  </p:normalViewPr>
  <p:slideViewPr>
    <p:cSldViewPr snapToGrid="0">
      <p:cViewPr varScale="1">
        <p:scale>
          <a:sx n="90" d="100"/>
          <a:sy n="90" d="100"/>
        </p:scale>
        <p:origin x="120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8C162-325B-4780-BD6E-91180C8924D5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1FD2A7-1A83-47A8-8F50-78F63423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502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58E6DA7-3905-4B1A-B71A-E3AB46830B98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E09B8F3-B779-4CB8-BD1E-CFB442108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06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9B8F3-B779-4CB8-BD1E-CFB4421087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125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9B8F3-B779-4CB8-BD1E-CFB4421087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341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9B8F3-B779-4CB8-BD1E-CFB4421087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53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9B8F3-B779-4CB8-BD1E-CFB4421087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035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94620" cy="685500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414888" y="0"/>
            <a:ext cx="8777111" cy="6858000"/>
          </a:xfrm>
          <a:prstGeom prst="rect">
            <a:avLst/>
          </a:prstGeom>
          <a:gradFill flip="none" rotWithShape="1">
            <a:gsLst>
              <a:gs pos="0">
                <a:srgbClr val="972F2F">
                  <a:alpha val="0"/>
                </a:srgbClr>
              </a:gs>
              <a:gs pos="65000">
                <a:srgbClr val="632121"/>
              </a:gs>
              <a:gs pos="100000">
                <a:srgbClr val="63212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3333" y="1705609"/>
            <a:ext cx="9144000" cy="2148656"/>
          </a:xfrm>
        </p:spPr>
        <p:txBody>
          <a:bodyPr anchor="b"/>
          <a:lstStyle>
            <a:lvl1pPr algn="r">
              <a:defRPr sz="6000" b="1">
                <a:solidFill>
                  <a:schemeClr val="bg1"/>
                </a:solidFill>
                <a:effectLst>
                  <a:glow rad="139700">
                    <a:srgbClr val="632121">
                      <a:alpha val="50000"/>
                    </a:srgbClr>
                  </a:glo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3333" y="3957629"/>
            <a:ext cx="9144000" cy="1359428"/>
          </a:xfrm>
        </p:spPr>
        <p:txBody>
          <a:bodyPr>
            <a:normAutofit/>
          </a:bodyPr>
          <a:lstStyle>
            <a:lvl1pPr marL="0" indent="0" algn="r">
              <a:buNone/>
              <a:defRPr sz="2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364133" y="5720906"/>
            <a:ext cx="2743200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AE221D2B-1F29-4C9D-8E34-95DC1E7DC521}" type="datetime1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92533" y="6429723"/>
            <a:ext cx="4114800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Introduction to the Hume Center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14" y="279569"/>
            <a:ext cx="3683005" cy="62918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826942" y="839364"/>
            <a:ext cx="39281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/>
                </a:solidFill>
              </a:rPr>
              <a:t>Institute for</a:t>
            </a:r>
            <a:r>
              <a:rPr lang="en-US" sz="1400" i="1" baseline="0" dirty="0" smtClean="0">
                <a:solidFill>
                  <a:schemeClr val="bg1"/>
                </a:solidFill>
              </a:rPr>
              <a:t> Critical Technology and Applied Science</a:t>
            </a:r>
            <a:endParaRPr lang="en-US" sz="1400" i="1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44544" y="177118"/>
            <a:ext cx="6928726" cy="1163217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 flipH="1">
            <a:off x="5017904" y="299148"/>
            <a:ext cx="5645" cy="77328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56444" y="6164744"/>
            <a:ext cx="19162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hume@vt.edu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www.hume.vt.edu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135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332C-3B41-46B2-85B4-A049E01B8678}" type="datetime1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the Hume Center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01F01-B26F-4FCD-A4FE-1525A0443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48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A83E-5AE1-452D-87BF-3F9F1B7A9676}" type="datetime1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the Hume Center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01F01-B26F-4FCD-A4FE-1525A0443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360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1295"/>
            <a:ext cx="12192000" cy="6816705"/>
          </a:xfrm>
          <a:prstGeom prst="rect">
            <a:avLst/>
          </a:prstGeom>
          <a:solidFill>
            <a:srgbClr val="63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296" y="2810393"/>
            <a:ext cx="3683005" cy="62918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836424" y="3370188"/>
            <a:ext cx="39281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/>
                </a:solidFill>
              </a:rPr>
              <a:t>Institute for</a:t>
            </a:r>
            <a:r>
              <a:rPr lang="en-US" sz="1400" i="1" baseline="0" dirty="0" smtClean="0">
                <a:solidFill>
                  <a:schemeClr val="bg1"/>
                </a:solidFill>
              </a:rPr>
              <a:t> Critical Technology and Applied Science</a:t>
            </a:r>
            <a:endParaRPr lang="en-US" sz="1400" i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/>
          <a:srcRect t="38415"/>
          <a:stretch/>
        </p:blipFill>
        <p:spPr>
          <a:xfrm>
            <a:off x="4051577" y="3750480"/>
            <a:ext cx="4712974" cy="48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114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CC5A9-FD45-45D7-A5A1-C391D5C38116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B5A1-51C4-41F8-8572-05E2C138E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82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CC5A9-FD45-45D7-A5A1-C391D5C38116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B5A1-51C4-41F8-8572-05E2C138E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640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CC5A9-FD45-45D7-A5A1-C391D5C38116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B5A1-51C4-41F8-8572-05E2C138E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0700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CC5A9-FD45-45D7-A5A1-C391D5C38116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B5A1-51C4-41F8-8572-05E2C138E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694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CC5A9-FD45-45D7-A5A1-C391D5C38116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B5A1-51C4-41F8-8572-05E2C138E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1118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CC5A9-FD45-45D7-A5A1-C391D5C38116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B5A1-51C4-41F8-8572-05E2C138E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922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CC5A9-FD45-45D7-A5A1-C391D5C38116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B5A1-51C4-41F8-8572-05E2C138E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689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2822" y="6356350"/>
            <a:ext cx="12192000" cy="501650"/>
          </a:xfrm>
          <a:prstGeom prst="rect">
            <a:avLst/>
          </a:prstGeom>
          <a:solidFill>
            <a:srgbClr val="63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-1"/>
            <a:ext cx="12192000" cy="874889"/>
          </a:xfrm>
          <a:prstGeom prst="rect">
            <a:avLst/>
          </a:prstGeom>
          <a:solidFill>
            <a:srgbClr val="63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88" y="118535"/>
            <a:ext cx="9945511" cy="6886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889" y="993423"/>
            <a:ext cx="11960578" cy="529519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407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4/28/2016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2407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3F01F01-B26F-4FCD-A4FE-1525A0443C5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354" y="323234"/>
            <a:ext cx="1851379" cy="3162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68092" y="6407153"/>
            <a:ext cx="4115157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730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CC5A9-FD45-45D7-A5A1-C391D5C38116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B5A1-51C4-41F8-8572-05E2C138E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434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CC5A9-FD45-45D7-A5A1-C391D5C38116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B5A1-51C4-41F8-8572-05E2C138E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7698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CC5A9-FD45-45D7-A5A1-C391D5C38116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B5A1-51C4-41F8-8572-05E2C138E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1983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CC5A9-FD45-45D7-A5A1-C391D5C38116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B5A1-51C4-41F8-8572-05E2C138E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837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B9C74-4490-4672-B512-9E96EBDF5BF6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AD58-736B-4498-91BE-0E62EB4D2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12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B9C74-4490-4672-B512-9E96EBDF5BF6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AD58-736B-4498-91BE-0E62EB4D2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5843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B9C74-4490-4672-B512-9E96EBDF5BF6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AD58-736B-4498-91BE-0E62EB4D2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8064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B9C74-4490-4672-B512-9E96EBDF5BF6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AD58-736B-4498-91BE-0E62EB4D2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014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B9C74-4490-4672-B512-9E96EBDF5BF6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AD58-736B-4498-91BE-0E62EB4D2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0584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B9C74-4490-4672-B512-9E96EBDF5BF6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AD58-736B-4498-91BE-0E62EB4D2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995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94620" cy="685500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414888" y="0"/>
            <a:ext cx="8777111" cy="6858000"/>
          </a:xfrm>
          <a:prstGeom prst="rect">
            <a:avLst/>
          </a:prstGeom>
          <a:gradFill flip="none" rotWithShape="1">
            <a:gsLst>
              <a:gs pos="0">
                <a:srgbClr val="972F2F">
                  <a:alpha val="0"/>
                </a:srgbClr>
              </a:gs>
              <a:gs pos="65000">
                <a:srgbClr val="632121"/>
              </a:gs>
              <a:gs pos="100000">
                <a:srgbClr val="63212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4562475"/>
            <a:ext cx="12192000" cy="2295525"/>
          </a:xfrm>
          <a:prstGeom prst="rect">
            <a:avLst/>
          </a:prstGeom>
          <a:solidFill>
            <a:srgbClr val="63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12192000" cy="455948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14" y="279569"/>
            <a:ext cx="3683005" cy="62918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826942" y="839364"/>
            <a:ext cx="39281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tx1"/>
                </a:solidFill>
              </a:rPr>
              <a:t>Institute for</a:t>
            </a:r>
            <a:r>
              <a:rPr lang="en-US" sz="1400" i="1" baseline="0" dirty="0" smtClean="0">
                <a:solidFill>
                  <a:schemeClr val="tx1"/>
                </a:solidFill>
              </a:rPr>
              <a:t> Critical Technology and Applied Science</a:t>
            </a:r>
            <a:endParaRPr lang="en-US" sz="1400" i="1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>
            <a:biLevel thresh="75000"/>
          </a:blip>
          <a:stretch>
            <a:fillRect/>
          </a:stretch>
        </p:blipFill>
        <p:spPr>
          <a:xfrm>
            <a:off x="5144544" y="177118"/>
            <a:ext cx="6928726" cy="1163217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5017904" y="299148"/>
            <a:ext cx="5645" cy="7732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4/28/2016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01F01-B26F-4FCD-A4FE-1525A0443C50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032071" y="6429057"/>
            <a:ext cx="4115157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878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B9C74-4490-4672-B512-9E96EBDF5BF6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AD58-736B-4498-91BE-0E62EB4D2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0847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B9C74-4490-4672-B512-9E96EBDF5BF6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AD58-736B-4498-91BE-0E62EB4D2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3338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B9C74-4490-4672-B512-9E96EBDF5BF6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AD58-736B-4498-91BE-0E62EB4D2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6641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B9C74-4490-4672-B512-9E96EBDF5BF6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AD58-736B-4498-91BE-0E62EB4D2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1030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B9C74-4490-4672-B512-9E96EBDF5BF6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AD58-736B-4498-91BE-0E62EB4D2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9626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B9C74-4490-4672-B512-9E96EBDF5BF6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AD58-736B-4498-91BE-0E62EB4D2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486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E8A9C-7AFE-4415-B93E-0A4EC60F1B49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2E06-A3A5-4EFC-A441-460A53495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0561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E8A9C-7AFE-4415-B93E-0A4EC60F1B49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2E06-A3A5-4EFC-A441-460A53495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6348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E8A9C-7AFE-4415-B93E-0A4EC60F1B49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2E06-A3A5-4EFC-A441-460A53495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5448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E8A9C-7AFE-4415-B93E-0A4EC60F1B49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2E06-A3A5-4EFC-A441-460A53495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701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01F01-B26F-4FCD-A4FE-1525A0443C5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38421" y="6429724"/>
            <a:ext cx="4115157" cy="365792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9724"/>
            <a:ext cx="2743200" cy="365125"/>
          </a:xfrm>
        </p:spPr>
        <p:txBody>
          <a:bodyPr/>
          <a:lstStyle/>
          <a:p>
            <a:r>
              <a:rPr lang="en-US" dirty="0" smtClean="0"/>
              <a:t>4/28/2016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243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E8A9C-7AFE-4415-B93E-0A4EC60F1B49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2E06-A3A5-4EFC-A441-460A53495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0844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E8A9C-7AFE-4415-B93E-0A4EC60F1B49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2E06-A3A5-4EFC-A441-460A53495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6436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E8A9C-7AFE-4415-B93E-0A4EC60F1B49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2E06-A3A5-4EFC-A441-460A53495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2728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E8A9C-7AFE-4415-B93E-0A4EC60F1B49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2E06-A3A5-4EFC-A441-460A53495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7898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E8A9C-7AFE-4415-B93E-0A4EC60F1B49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2E06-A3A5-4EFC-A441-460A53495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6738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E8A9C-7AFE-4415-B93E-0A4EC60F1B49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2E06-A3A5-4EFC-A441-460A53495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108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E8A9C-7AFE-4415-B93E-0A4EC60F1B49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2E06-A3A5-4EFC-A441-460A53495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228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721" y="60326"/>
            <a:ext cx="9952390" cy="7637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721" y="969963"/>
            <a:ext cx="5902854" cy="486304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722" y="1589793"/>
            <a:ext cx="5902854" cy="459987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2" y="969963"/>
            <a:ext cx="5925432" cy="486304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1589793"/>
            <a:ext cx="5925432" cy="45998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01F01-B26F-4FCD-A4FE-1525A0443C5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38421" y="6429724"/>
            <a:ext cx="4115157" cy="365792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9724"/>
            <a:ext cx="2743200" cy="365125"/>
          </a:xfrm>
        </p:spPr>
        <p:txBody>
          <a:bodyPr/>
          <a:lstStyle/>
          <a:p>
            <a:r>
              <a:rPr lang="en-US" dirty="0" smtClean="0"/>
              <a:t>4/28/2016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22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01F01-B26F-4FCD-A4FE-1525A0443C50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32071" y="6429057"/>
            <a:ext cx="4115157" cy="365792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9724"/>
            <a:ext cx="2743200" cy="365125"/>
          </a:xfrm>
        </p:spPr>
        <p:txBody>
          <a:bodyPr/>
          <a:lstStyle/>
          <a:p>
            <a:r>
              <a:rPr lang="en-US" dirty="0" smtClean="0"/>
              <a:t>4/28/2016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673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01F01-B26F-4FCD-A4FE-1525A0443C50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32071" y="6429057"/>
            <a:ext cx="4115157" cy="365792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9724"/>
            <a:ext cx="2743200" cy="365125"/>
          </a:xfrm>
        </p:spPr>
        <p:txBody>
          <a:bodyPr/>
          <a:lstStyle/>
          <a:p>
            <a:r>
              <a:rPr lang="en-US" dirty="0" smtClean="0"/>
              <a:t>4/28/2016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125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B135-B9CC-4A10-BAFA-6A36F86D406C}" type="datetime1">
              <a:rPr lang="en-US" smtClean="0"/>
              <a:t>3/29/2016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the Hume Center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01F01-B26F-4FCD-A4FE-1525A0443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219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247C0-C666-47F5-94DE-8BB1EF2CDBA5}" type="datetime1">
              <a:rPr lang="en-US" smtClean="0"/>
              <a:t>3/29/2016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the Hume Center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01F01-B26F-4FCD-A4FE-1525A0443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02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2822" y="6356350"/>
            <a:ext cx="12192000" cy="501650"/>
          </a:xfrm>
          <a:prstGeom prst="rect">
            <a:avLst/>
          </a:prstGeom>
          <a:solidFill>
            <a:srgbClr val="63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-1"/>
            <a:ext cx="12192000" cy="874889"/>
          </a:xfrm>
          <a:prstGeom prst="rect">
            <a:avLst/>
          </a:prstGeom>
          <a:solidFill>
            <a:srgbClr val="63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354" y="323234"/>
            <a:ext cx="1851379" cy="31627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2889" y="118535"/>
            <a:ext cx="10515600" cy="688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888" y="995893"/>
            <a:ext cx="11977511" cy="5223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297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B2D64C1-566C-4659-9F78-B13A3DA75C80}" type="datetime1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2972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Introduction to the Hume Center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297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3F01F01-B26F-4FCD-A4FE-1525A0443C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930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CC5A9-FD45-45D7-A5A1-C391D5C38116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1B5A1-51C4-41F8-8572-05E2C138E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66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B9C74-4490-4672-B512-9E96EBDF5BF6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BAD58-736B-4498-91BE-0E62EB4D2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06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E8A9C-7AFE-4415-B93E-0A4EC60F1B49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82E06-A3A5-4EFC-A441-460A53495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622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6.emf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Relationship Id="rId9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4I Presentation Temp 1-01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Building tomorrow’s capabilities today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Mark L Goodwin</a:t>
            </a:r>
          </a:p>
          <a:p>
            <a:r>
              <a:rPr lang="en-US" dirty="0" smtClean="0"/>
              <a:t>Deputy Director/COO</a:t>
            </a:r>
          </a:p>
          <a:p>
            <a:r>
              <a:rPr lang="en-US" dirty="0" smtClean="0"/>
              <a:t>Virginia Tech</a:t>
            </a:r>
          </a:p>
          <a:p>
            <a:r>
              <a:rPr lang="en-US" dirty="0" smtClean="0"/>
              <a:t>Hume Center for National Security and Technology</a:t>
            </a:r>
          </a:p>
        </p:txBody>
      </p:sp>
    </p:spTree>
    <p:extLst>
      <p:ext uri="{BB962C8B-B14F-4D97-AF65-F5344CB8AC3E}">
        <p14:creationId xmlns:p14="http://schemas.microsoft.com/office/powerpoint/2010/main" val="55842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Innovation and Entrepreneurship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8135" y="993423"/>
            <a:ext cx="7465331" cy="529519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632121"/>
                </a:solidFill>
              </a:rPr>
              <a:t>Strong track record of technology transition</a:t>
            </a:r>
          </a:p>
          <a:p>
            <a:pPr lvl="1"/>
            <a:r>
              <a:rPr lang="en-US" dirty="0" smtClean="0">
                <a:solidFill>
                  <a:srgbClr val="632121"/>
                </a:solidFill>
              </a:rPr>
              <a:t>Transition research and development to major programs of record</a:t>
            </a:r>
          </a:p>
          <a:p>
            <a:pPr lvl="1"/>
            <a:r>
              <a:rPr lang="en-US" dirty="0" smtClean="0">
                <a:solidFill>
                  <a:srgbClr val="632121"/>
                </a:solidFill>
              </a:rPr>
              <a:t>Transition dual-use technologies to venture-backed startup </a:t>
            </a:r>
            <a:r>
              <a:rPr lang="en-US" dirty="0" smtClean="0">
                <a:solidFill>
                  <a:srgbClr val="632121"/>
                </a:solidFill>
              </a:rPr>
              <a:t>companies</a:t>
            </a:r>
            <a:br>
              <a:rPr lang="en-US" dirty="0" smtClean="0">
                <a:solidFill>
                  <a:srgbClr val="632121"/>
                </a:solidFill>
              </a:rPr>
            </a:br>
            <a:endParaRPr lang="en-US" dirty="0" smtClean="0">
              <a:solidFill>
                <a:srgbClr val="632121"/>
              </a:solidFill>
            </a:endParaRPr>
          </a:p>
          <a:p>
            <a:r>
              <a:rPr lang="en-US" dirty="0" smtClean="0">
                <a:solidFill>
                  <a:srgbClr val="632121"/>
                </a:solidFill>
              </a:rPr>
              <a:t>Strategic relationships with venture community</a:t>
            </a:r>
          </a:p>
          <a:p>
            <a:pPr lvl="1"/>
            <a:endParaRPr lang="en-US" dirty="0" smtClean="0">
              <a:solidFill>
                <a:srgbClr val="632121"/>
              </a:solidFill>
            </a:endParaRPr>
          </a:p>
          <a:p>
            <a:r>
              <a:rPr lang="en-US" dirty="0" smtClean="0">
                <a:solidFill>
                  <a:srgbClr val="632121"/>
                </a:solidFill>
              </a:rPr>
              <a:t>Three </a:t>
            </a:r>
            <a:r>
              <a:rPr lang="en-US" dirty="0" smtClean="0">
                <a:solidFill>
                  <a:srgbClr val="632121"/>
                </a:solidFill>
              </a:rPr>
              <a:t>spin-off companies</a:t>
            </a:r>
          </a:p>
          <a:p>
            <a:pPr lvl="1"/>
            <a:r>
              <a:rPr lang="en-US" dirty="0" err="1" smtClean="0">
                <a:solidFill>
                  <a:srgbClr val="632121"/>
                </a:solidFill>
              </a:rPr>
              <a:t>Optio</a:t>
            </a:r>
            <a:r>
              <a:rPr lang="en-US" dirty="0" smtClean="0">
                <a:solidFill>
                  <a:srgbClr val="632121"/>
                </a:solidFill>
              </a:rPr>
              <a:t> Labs – mobile security</a:t>
            </a:r>
          </a:p>
          <a:p>
            <a:pPr lvl="1"/>
            <a:r>
              <a:rPr lang="en-US" dirty="0" smtClean="0">
                <a:solidFill>
                  <a:srgbClr val="632121"/>
                </a:solidFill>
              </a:rPr>
              <a:t>Federated Wireless – spectrum sharing and 5G</a:t>
            </a:r>
          </a:p>
          <a:p>
            <a:pPr lvl="1"/>
            <a:r>
              <a:rPr lang="en-US" dirty="0" err="1" smtClean="0">
                <a:solidFill>
                  <a:srgbClr val="632121"/>
                </a:solidFill>
              </a:rPr>
              <a:t>HawkEye</a:t>
            </a:r>
            <a:r>
              <a:rPr lang="en-US" dirty="0" smtClean="0">
                <a:solidFill>
                  <a:srgbClr val="632121"/>
                </a:solidFill>
              </a:rPr>
              <a:t> 360 – RF mapping </a:t>
            </a:r>
            <a:r>
              <a:rPr lang="en-US" dirty="0" smtClean="0">
                <a:solidFill>
                  <a:srgbClr val="632121"/>
                </a:solidFill>
              </a:rPr>
              <a:t>and geolocation via </a:t>
            </a:r>
            <a:r>
              <a:rPr lang="en-US" dirty="0" smtClean="0">
                <a:solidFill>
                  <a:srgbClr val="632121"/>
                </a:solidFill>
              </a:rPr>
              <a:t>small </a:t>
            </a:r>
            <a:r>
              <a:rPr lang="en-US" dirty="0" smtClean="0">
                <a:solidFill>
                  <a:srgbClr val="632121"/>
                </a:solidFill>
              </a:rPr>
              <a:t>satellites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01F01-B26F-4FCD-A4FE-1525A0443C50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r="24237"/>
          <a:stretch/>
        </p:blipFill>
        <p:spPr>
          <a:xfrm>
            <a:off x="200577" y="1253427"/>
            <a:ext cx="4107708" cy="2152075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151664"/>
              </p:ext>
            </p:extLst>
          </p:nvPr>
        </p:nvGraphicFramePr>
        <p:xfrm>
          <a:off x="166932" y="1215267"/>
          <a:ext cx="4174992" cy="25689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3888"/>
                <a:gridCol w="463888"/>
                <a:gridCol w="463888"/>
                <a:gridCol w="463888"/>
                <a:gridCol w="463888"/>
                <a:gridCol w="463888"/>
                <a:gridCol w="463888"/>
                <a:gridCol w="463888"/>
                <a:gridCol w="463888"/>
              </a:tblGrid>
              <a:tr h="2198114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63212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63212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63212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63212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63212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63212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63212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63212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63212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632121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63212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632121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63212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632121"/>
                          </a:solidFill>
                        </a:rPr>
                        <a:t>3</a:t>
                      </a:r>
                      <a:endParaRPr lang="en-US" dirty="0">
                        <a:solidFill>
                          <a:srgbClr val="63212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632121"/>
                          </a:solidFill>
                        </a:rPr>
                        <a:t>4</a:t>
                      </a:r>
                      <a:endParaRPr lang="en-US" dirty="0">
                        <a:solidFill>
                          <a:srgbClr val="63212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632121"/>
                          </a:solidFill>
                        </a:rPr>
                        <a:t>5</a:t>
                      </a:r>
                      <a:endParaRPr lang="en-US" dirty="0">
                        <a:solidFill>
                          <a:srgbClr val="63212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632121"/>
                          </a:solidFill>
                        </a:rPr>
                        <a:t>6</a:t>
                      </a:r>
                      <a:endParaRPr lang="en-US" dirty="0">
                        <a:solidFill>
                          <a:srgbClr val="63212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632121"/>
                          </a:solidFill>
                        </a:rPr>
                        <a:t>7</a:t>
                      </a:r>
                      <a:endParaRPr lang="en-US" dirty="0">
                        <a:solidFill>
                          <a:srgbClr val="63212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632121"/>
                          </a:solidFill>
                        </a:rPr>
                        <a:t>8</a:t>
                      </a:r>
                      <a:endParaRPr lang="en-US" dirty="0">
                        <a:solidFill>
                          <a:srgbClr val="63212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632121"/>
                          </a:solidFill>
                        </a:rPr>
                        <a:t>9</a:t>
                      </a:r>
                      <a:endParaRPr lang="en-US" dirty="0">
                        <a:solidFill>
                          <a:srgbClr val="63212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933059" y="1215267"/>
            <a:ext cx="2408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632121"/>
                </a:solidFill>
              </a:rPr>
              <a:t>Technology Hype Curve</a:t>
            </a:r>
          </a:p>
          <a:p>
            <a:pPr algn="r"/>
            <a:r>
              <a:rPr lang="en-US" b="1" dirty="0" smtClean="0">
                <a:solidFill>
                  <a:srgbClr val="632121"/>
                </a:solidFill>
              </a:rPr>
              <a:t>(Garner)</a:t>
            </a:r>
            <a:endParaRPr lang="en-US" b="1" dirty="0">
              <a:solidFill>
                <a:srgbClr val="63212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613" y="3686801"/>
            <a:ext cx="3349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632121"/>
                </a:solidFill>
              </a:rPr>
              <a:t>Technology Readiness Level (TRL)</a:t>
            </a:r>
            <a:endParaRPr lang="en-US" b="1" dirty="0">
              <a:solidFill>
                <a:srgbClr val="63212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799304" y="2666508"/>
            <a:ext cx="1132676" cy="0"/>
          </a:xfrm>
          <a:prstGeom prst="straightConnector1">
            <a:avLst/>
          </a:prstGeom>
          <a:ln w="25400">
            <a:solidFill>
              <a:srgbClr val="63212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721876" y="2357149"/>
            <a:ext cx="12875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632121"/>
                </a:solidFill>
              </a:rPr>
              <a:t>Valley of Death</a:t>
            </a:r>
            <a:endParaRPr lang="en-US" sz="1400" dirty="0">
              <a:solidFill>
                <a:srgbClr val="63212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00577" y="4279772"/>
            <a:ext cx="4107708" cy="1872394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632121"/>
            </a:solidFill>
          </a:ln>
          <a:effectLst>
            <a:outerShdw blurRad="63500" sx="102000" sy="102000" algn="ctr" rotWithShape="0">
              <a:srgbClr val="63212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600" dirty="0" smtClean="0">
                <a:solidFill>
                  <a:srgbClr val="632121"/>
                </a:solidFill>
              </a:rPr>
              <a:t>Hume Center spin-off companies have raised </a:t>
            </a:r>
            <a:r>
              <a:rPr lang="en-US" sz="1600" b="1" dirty="0" smtClean="0">
                <a:solidFill>
                  <a:srgbClr val="632121"/>
                </a:solidFill>
              </a:rPr>
              <a:t>$45M in venture capital</a:t>
            </a:r>
            <a:r>
              <a:rPr lang="en-US" sz="1600" dirty="0" smtClean="0">
                <a:solidFill>
                  <a:srgbClr val="632121"/>
                </a:solidFill>
              </a:rPr>
              <a:t> and </a:t>
            </a:r>
            <a:r>
              <a:rPr lang="en-US" sz="1600" b="1" dirty="0" smtClean="0">
                <a:solidFill>
                  <a:srgbClr val="632121"/>
                </a:solidFill>
              </a:rPr>
              <a:t>employ 75 people</a:t>
            </a:r>
            <a:r>
              <a:rPr lang="en-US" sz="1600" dirty="0" smtClean="0">
                <a:solidFill>
                  <a:srgbClr val="632121"/>
                </a:solidFill>
              </a:rPr>
              <a:t> in Boston MA, Baltimore MD, Arlington VA, Nashville TN, and San Jose CA</a:t>
            </a:r>
          </a:p>
        </p:txBody>
      </p:sp>
    </p:spTree>
    <p:extLst>
      <p:ext uri="{BB962C8B-B14F-4D97-AF65-F5344CB8AC3E}">
        <p14:creationId xmlns:p14="http://schemas.microsoft.com/office/powerpoint/2010/main" val="229815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Innovation and Entrepreneurship at VT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Undergraduate student level - </a:t>
            </a:r>
            <a:r>
              <a:rPr lang="en-US" dirty="0" err="1" smtClean="0"/>
              <a:t>Pamplin</a:t>
            </a:r>
            <a:r>
              <a:rPr lang="en-US" dirty="0" smtClean="0"/>
              <a:t> College of Business</a:t>
            </a:r>
          </a:p>
          <a:p>
            <a:pPr lvl="1"/>
            <a:r>
              <a:rPr lang="en-US" dirty="0" smtClean="0"/>
              <a:t>Apex </a:t>
            </a:r>
            <a:r>
              <a:rPr lang="en-US" dirty="0"/>
              <a:t>Systems Center for Innovation and </a:t>
            </a:r>
            <a:r>
              <a:rPr lang="en-US" dirty="0" smtClean="0"/>
              <a:t>Entrepreneurship (endowed)</a:t>
            </a:r>
          </a:p>
          <a:p>
            <a:pPr lvl="1"/>
            <a:r>
              <a:rPr lang="en-US" dirty="0" smtClean="0"/>
              <a:t>Entrepreneurship – New Venture Growth Minor </a:t>
            </a:r>
            <a:endParaRPr lang="en-US" dirty="0"/>
          </a:p>
          <a:p>
            <a:pPr lvl="2"/>
            <a:r>
              <a:rPr lang="en-US" dirty="0"/>
              <a:t>MGT 3064: Cornerstones of Entrepreneurship and Innovation </a:t>
            </a:r>
            <a:r>
              <a:rPr lang="en-US" dirty="0" smtClean="0"/>
              <a:t>3</a:t>
            </a:r>
            <a:endParaRPr lang="en-US" dirty="0"/>
          </a:p>
          <a:p>
            <a:pPr lvl="2"/>
            <a:r>
              <a:rPr lang="en-US" dirty="0"/>
              <a:t>MGT 4064: Developing Entrepreneurial Ventures (Pre:3064</a:t>
            </a:r>
            <a:r>
              <a:rPr lang="en-US" dirty="0" smtClean="0"/>
              <a:t>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DC I-Corps</a:t>
            </a:r>
          </a:p>
          <a:p>
            <a:pPr lvl="1"/>
            <a:r>
              <a:rPr lang="en-US" dirty="0" smtClean="0"/>
              <a:t>Innovate Living Learning Community</a:t>
            </a:r>
          </a:p>
          <a:p>
            <a:pPr lvl="1"/>
            <a:r>
              <a:rPr lang="en-US" dirty="0" smtClean="0"/>
              <a:t>VT </a:t>
            </a:r>
            <a:r>
              <a:rPr lang="en-US" dirty="0" err="1" smtClean="0"/>
              <a:t>KnowledgeWorks</a:t>
            </a:r>
            <a:r>
              <a:rPr lang="en-US" dirty="0" smtClean="0"/>
              <a:t> – Open workshops and business plan competitions</a:t>
            </a:r>
          </a:p>
          <a:p>
            <a:r>
              <a:rPr lang="en-US" dirty="0" smtClean="0">
                <a:solidFill>
                  <a:srgbClr val="632121"/>
                </a:solidFill>
              </a:rPr>
              <a:t>Graduate student level – Engineering departments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632121"/>
                </a:solidFill>
              </a:rPr>
              <a:t>Hume Center Technology Venture program </a:t>
            </a:r>
          </a:p>
          <a:p>
            <a:pPr lvl="2"/>
            <a:r>
              <a:rPr lang="en-US" dirty="0" smtClean="0">
                <a:solidFill>
                  <a:srgbClr val="632121"/>
                </a:solidFill>
              </a:rPr>
              <a:t>Modeled after Stanford University MS&amp;E 273</a:t>
            </a:r>
          </a:p>
          <a:p>
            <a:pPr lvl="2"/>
            <a:r>
              <a:rPr lang="en-US" dirty="0" smtClean="0">
                <a:solidFill>
                  <a:srgbClr val="632121"/>
                </a:solidFill>
              </a:rPr>
              <a:t>Fundable business plans – real venture spinouts</a:t>
            </a:r>
          </a:p>
          <a:p>
            <a:pPr lvl="2"/>
            <a:r>
              <a:rPr lang="en-US" dirty="0" smtClean="0">
                <a:solidFill>
                  <a:srgbClr val="632121"/>
                </a:solidFill>
              </a:rPr>
              <a:t>Deliberate process for value creation</a:t>
            </a:r>
            <a:endParaRPr lang="en-US" dirty="0">
              <a:solidFill>
                <a:srgbClr val="63212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01F01-B26F-4FCD-A4FE-1525A0443C5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93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Science Foundation DC I-Corps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889" y="993423"/>
            <a:ext cx="8641812" cy="529519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Commercialization </a:t>
            </a:r>
            <a:r>
              <a:rPr lang="en-US" sz="2400" dirty="0"/>
              <a:t>of technology that has been supported previously by g</a:t>
            </a:r>
            <a:r>
              <a:rPr lang="en-US" sz="2400" dirty="0" smtClean="0"/>
              <a:t>overnment (NSF) funded research</a:t>
            </a:r>
          </a:p>
          <a:p>
            <a:r>
              <a:rPr lang="en-US" sz="2400" dirty="0" smtClean="0"/>
              <a:t>Three </a:t>
            </a:r>
            <a:r>
              <a:rPr lang="en-US" sz="2400" dirty="0"/>
              <a:t>distinct components of I-Corps: </a:t>
            </a:r>
            <a:endParaRPr lang="en-US" sz="24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I-Corps </a:t>
            </a:r>
            <a:r>
              <a:rPr lang="en-US" sz="2000" dirty="0"/>
              <a:t>Teams are composed of the principal investigator(s) (PI), an entrepreneurial lead (EL), and a mentor. </a:t>
            </a:r>
            <a:endParaRPr lang="en-US" sz="20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The </a:t>
            </a:r>
            <a:r>
              <a:rPr lang="en-US" sz="2000" dirty="0"/>
              <a:t>I-Corps Nodes serve as hubs for education, infrastructure and research that engage academic scientists and engineers in innovation; they also deliver the I-Corps Curriculum to I-Corps Teams.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The </a:t>
            </a:r>
            <a:r>
              <a:rPr lang="en-US" sz="2000" dirty="0"/>
              <a:t>I-Corps Sites are academic institutions that catalyze the engagement of multiple, local teams in technology transition and strengthen local innovation.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4/28/2016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01F01-B26F-4FCD-A4FE-1525A0443C50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780542"/>
            <a:ext cx="6666746" cy="8865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4500" y="1602464"/>
            <a:ext cx="3547500" cy="358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5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NSF DC I-Corp International Program 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Tailored programs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</a:t>
            </a:r>
            <a:r>
              <a:rPr lang="en-US" dirty="0" smtClean="0"/>
              <a:t>ased on the needs, expectations, and cultural differences of the host countries. </a:t>
            </a:r>
          </a:p>
          <a:p>
            <a:pPr lvl="1"/>
            <a:r>
              <a:rPr lang="en-US" dirty="0" smtClean="0"/>
              <a:t>Faculty exchanges – reciprocal train the trainers </a:t>
            </a:r>
          </a:p>
          <a:p>
            <a:pPr lvl="1"/>
            <a:r>
              <a:rPr lang="en-US" dirty="0" smtClean="0"/>
              <a:t>Student exchanges</a:t>
            </a:r>
          </a:p>
          <a:p>
            <a:pPr lvl="1"/>
            <a:r>
              <a:rPr lang="en-US" dirty="0" smtClean="0"/>
              <a:t>Internships</a:t>
            </a:r>
          </a:p>
          <a:p>
            <a:r>
              <a:rPr lang="en-US" dirty="0" smtClean="0"/>
              <a:t>International examples of “DC I-Corps”:</a:t>
            </a:r>
          </a:p>
          <a:p>
            <a:pPr lvl="1"/>
            <a:r>
              <a:rPr lang="en-US" dirty="0" smtClean="0"/>
              <a:t>Successfully created a mirror in Mexico</a:t>
            </a:r>
          </a:p>
          <a:p>
            <a:pPr lvl="1"/>
            <a:r>
              <a:rPr lang="en-US" dirty="0" smtClean="0"/>
              <a:t>Starting the process in Chile</a:t>
            </a:r>
          </a:p>
          <a:p>
            <a:pPr lvl="1"/>
            <a:r>
              <a:rPr lang="en-US" dirty="0" smtClean="0"/>
              <a:t>Other cooperative programs with Korea, Netherlands, Japan, Brazil </a:t>
            </a:r>
          </a:p>
          <a:p>
            <a:pPr lvl="1"/>
            <a:r>
              <a:rPr lang="en-US" dirty="0" smtClean="0"/>
              <a:t>In negotiations with Egypt, and others in Middle East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Benefits 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Job creation – working in teams</a:t>
            </a:r>
          </a:p>
          <a:p>
            <a:r>
              <a:rPr lang="en-US" dirty="0" smtClean="0"/>
              <a:t>Value creation - understand how and why and </a:t>
            </a:r>
            <a:r>
              <a:rPr lang="en-US" dirty="0"/>
              <a:t>to </a:t>
            </a:r>
            <a:r>
              <a:rPr lang="en-US" dirty="0" smtClean="0"/>
              <a:t>whom</a:t>
            </a:r>
            <a:endParaRPr lang="en-US" dirty="0"/>
          </a:p>
          <a:p>
            <a:r>
              <a:rPr lang="en-US" dirty="0" smtClean="0"/>
              <a:t>Diversification of economy - find </a:t>
            </a:r>
            <a:r>
              <a:rPr lang="en-US" dirty="0"/>
              <a:t>a great market for </a:t>
            </a:r>
            <a:r>
              <a:rPr lang="en-US" dirty="0" smtClean="0"/>
              <a:t>product or service </a:t>
            </a:r>
            <a:r>
              <a:rPr lang="en-US" dirty="0"/>
              <a:t>that you had not previously </a:t>
            </a:r>
            <a:r>
              <a:rPr lang="en-US" dirty="0" smtClean="0"/>
              <a:t>considered</a:t>
            </a:r>
            <a:endParaRPr lang="en-US" dirty="0"/>
          </a:p>
          <a:p>
            <a:r>
              <a:rPr lang="en-US" dirty="0"/>
              <a:t>Gain </a:t>
            </a:r>
            <a:r>
              <a:rPr lang="en-US" dirty="0" smtClean="0"/>
              <a:t>appreciation </a:t>
            </a:r>
            <a:r>
              <a:rPr lang="en-US" dirty="0"/>
              <a:t>for what it takes to commercialize technology and the barriers to </a:t>
            </a:r>
            <a:r>
              <a:rPr lang="en-US" dirty="0" smtClean="0"/>
              <a:t>adoption</a:t>
            </a:r>
            <a:endParaRPr lang="en-US" dirty="0"/>
          </a:p>
          <a:p>
            <a:r>
              <a:rPr lang="en-US" dirty="0" smtClean="0"/>
              <a:t>Expand </a:t>
            </a:r>
            <a:r>
              <a:rPr lang="en-US" dirty="0"/>
              <a:t>network </a:t>
            </a:r>
            <a:r>
              <a:rPr lang="en-US" dirty="0" smtClean="0"/>
              <a:t>exponentially</a:t>
            </a:r>
            <a:r>
              <a:rPr lang="en-US" dirty="0"/>
              <a:t>, as you’ll have priceless contact with teachers, investors, customers, and </a:t>
            </a:r>
            <a:r>
              <a:rPr lang="en-US" dirty="0" smtClean="0"/>
              <a:t>mentors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01F01-B26F-4FCD-A4FE-1525A0443C5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4/28/2016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7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and impact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HawkEye</a:t>
            </a:r>
            <a:r>
              <a:rPr lang="en-US" dirty="0" smtClean="0"/>
              <a:t> 360 as an example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01F01-B26F-4FCD-A4FE-1525A0443C5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01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 Orchestration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0902" y="1078279"/>
            <a:ext cx="8230672" cy="3381807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>
                <a:solidFill>
                  <a:srgbClr val="632121"/>
                </a:solidFill>
              </a:rPr>
              <a:t>Sits at the intersection of payloads, platforms, and machine intelligence</a:t>
            </a:r>
          </a:p>
          <a:p>
            <a:pPr lvl="1"/>
            <a:r>
              <a:rPr lang="en-US" sz="2000" dirty="0" smtClean="0">
                <a:solidFill>
                  <a:srgbClr val="632121"/>
                </a:solidFill>
              </a:rPr>
              <a:t>Activity based intelligence develops </a:t>
            </a:r>
            <a:r>
              <a:rPr lang="en-US" sz="2000" i="1" dirty="0" smtClean="0">
                <a:solidFill>
                  <a:srgbClr val="632121"/>
                </a:solidFill>
              </a:rPr>
              <a:t>a priori </a:t>
            </a:r>
            <a:r>
              <a:rPr lang="en-US" sz="2000" dirty="0" smtClean="0">
                <a:solidFill>
                  <a:srgbClr val="632121"/>
                </a:solidFill>
              </a:rPr>
              <a:t>data on mission targets</a:t>
            </a:r>
          </a:p>
          <a:p>
            <a:pPr lvl="1"/>
            <a:r>
              <a:rPr lang="en-US" sz="2000" dirty="0" smtClean="0">
                <a:solidFill>
                  <a:srgbClr val="632121"/>
                </a:solidFill>
              </a:rPr>
              <a:t>Deep learning performs sophisticated pattern recognition and data processing</a:t>
            </a:r>
          </a:p>
          <a:p>
            <a:pPr lvl="1"/>
            <a:r>
              <a:rPr lang="en-US" sz="2000" dirty="0" smtClean="0">
                <a:solidFill>
                  <a:srgbClr val="632121"/>
                </a:solidFill>
              </a:rPr>
              <a:t>Probabilistic Graph Models infer relationships between observables and target behavior</a:t>
            </a:r>
          </a:p>
          <a:p>
            <a:pPr lvl="1"/>
            <a:r>
              <a:rPr lang="en-US" sz="2000" dirty="0" smtClean="0">
                <a:solidFill>
                  <a:srgbClr val="632121"/>
                </a:solidFill>
              </a:rPr>
              <a:t>Optimization engines manage payload and platform schedules based on learned policies</a:t>
            </a:r>
          </a:p>
          <a:p>
            <a:r>
              <a:rPr lang="en-US" sz="2400" dirty="0" smtClean="0">
                <a:solidFill>
                  <a:srgbClr val="632121"/>
                </a:solidFill>
              </a:rPr>
              <a:t>Significant additional efficiency from intelligence </a:t>
            </a:r>
            <a:r>
              <a:rPr lang="en-US" sz="2400" dirty="0" smtClean="0">
                <a:solidFill>
                  <a:srgbClr val="632121"/>
                </a:solidFill>
              </a:rPr>
              <a:t>systems</a:t>
            </a:r>
          </a:p>
          <a:p>
            <a:r>
              <a:rPr lang="en-US" sz="2400" dirty="0" smtClean="0">
                <a:solidFill>
                  <a:srgbClr val="632121"/>
                </a:solidFill>
              </a:rPr>
              <a:t>Access to data relevant to your mission, and partners who can deliver results</a:t>
            </a:r>
            <a:endParaRPr lang="en-US" sz="2400" dirty="0">
              <a:solidFill>
                <a:srgbClr val="63212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01F01-B26F-4FCD-A4FE-1525A0443C50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57" y="1064870"/>
            <a:ext cx="3617580" cy="326343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719" y="4591864"/>
            <a:ext cx="11721653" cy="1532832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FD96C-210A-4E63-89BF-D381093D7272}" type="datetime1">
              <a:rPr lang="en-US" smtClean="0"/>
              <a:t>3/29/2016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4294967295"/>
          </p:nvPr>
        </p:nvSpPr>
        <p:spPr>
          <a:xfrm>
            <a:off x="4038600" y="6424078"/>
            <a:ext cx="4114800" cy="365125"/>
          </a:xfrm>
        </p:spPr>
        <p:txBody>
          <a:bodyPr/>
          <a:lstStyle/>
          <a:p>
            <a:r>
              <a:rPr lang="en-US" smtClean="0"/>
              <a:t>Introduction to the Hume Center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91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Virginia Tech motivated to become: </a:t>
            </a:r>
          </a:p>
          <a:p>
            <a:pPr lvl="1"/>
            <a:r>
              <a:rPr lang="en-US" dirty="0" smtClean="0"/>
              <a:t>21st </a:t>
            </a:r>
            <a:r>
              <a:rPr lang="en-US" dirty="0"/>
              <a:t>century global land-grant university on the foundation of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 smtClean="0"/>
              <a:t>Prosim</a:t>
            </a:r>
            <a:r>
              <a:rPr lang="en-US" dirty="0" smtClean="0"/>
              <a:t>, “that I may serve”</a:t>
            </a:r>
            <a:endParaRPr lang="en-US" dirty="0"/>
          </a:p>
          <a:p>
            <a:pPr lvl="1"/>
            <a:r>
              <a:rPr lang="en-US" dirty="0" smtClean="0"/>
              <a:t>Global </a:t>
            </a:r>
            <a:r>
              <a:rPr lang="en-US" dirty="0"/>
              <a:t>destination </a:t>
            </a:r>
            <a:r>
              <a:rPr lang="en-US" dirty="0" smtClean="0"/>
              <a:t>and exchange for </a:t>
            </a:r>
            <a:r>
              <a:rPr lang="en-US" dirty="0"/>
              <a:t>talent: students, faculty, staff and </a:t>
            </a:r>
            <a:r>
              <a:rPr lang="en-US" dirty="0" smtClean="0"/>
              <a:t>partners</a:t>
            </a:r>
          </a:p>
          <a:p>
            <a:pPr lvl="1"/>
            <a:r>
              <a:rPr lang="en-US" dirty="0" smtClean="0"/>
              <a:t>Renown </a:t>
            </a:r>
            <a:r>
              <a:rPr lang="en-US" dirty="0"/>
              <a:t>for </a:t>
            </a:r>
            <a:r>
              <a:rPr lang="en-US" dirty="0" smtClean="0"/>
              <a:t>addressing toughest </a:t>
            </a:r>
            <a:r>
              <a:rPr lang="en-US" dirty="0"/>
              <a:t>global challenges </a:t>
            </a:r>
            <a:r>
              <a:rPr lang="en-US" dirty="0" smtClean="0"/>
              <a:t>by transitioning science to solutions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Universities need to partner with other universities, industry and government organizations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Talent + Technology = Innovation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If an immediate partner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“Technology transfer is always done best on two feet”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Collaborators must seek to align incentives to success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Working together we can address global challenges, including ICC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4/28/2016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01F01-B26F-4FCD-A4FE-1525A0443C5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86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24945" y="4479636"/>
            <a:ext cx="1334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Thank you !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57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4I Presentation Temp 1-02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93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 smtClean="0"/>
              <a:t>Building tomorrow’s capabilities today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Mark L Goodwin</a:t>
            </a:r>
            <a:endParaRPr lang="en-US" b="1" dirty="0" smtClean="0"/>
          </a:p>
          <a:p>
            <a:r>
              <a:rPr lang="en-US" dirty="0" smtClean="0"/>
              <a:t>Deputy Director/COO, </a:t>
            </a:r>
            <a:r>
              <a:rPr lang="en-US" dirty="0" smtClean="0"/>
              <a:t>Hume Center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4/28/16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International Conference on C4I </a:t>
            </a:r>
            <a:r>
              <a:rPr lang="en-US" dirty="0" smtClean="0"/>
              <a:t>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4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Topics for discussion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2889" y="2064190"/>
            <a:ext cx="11960578" cy="422442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/>
              <a:t>Developing the Next Generation of Enduring </a:t>
            </a:r>
            <a:r>
              <a:rPr lang="en-US" sz="3600" dirty="0" smtClean="0"/>
              <a:t>Talent</a:t>
            </a:r>
            <a:br>
              <a:rPr lang="en-US" sz="3600" dirty="0" smtClean="0"/>
            </a:br>
            <a:endParaRPr lang="en-US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Roadmap/Methodology to Transition </a:t>
            </a:r>
            <a:r>
              <a:rPr lang="en-US" sz="3600" dirty="0" smtClean="0"/>
              <a:t>Science </a:t>
            </a:r>
            <a:r>
              <a:rPr lang="en-US" sz="3600" dirty="0"/>
              <a:t>to </a:t>
            </a:r>
            <a:r>
              <a:rPr lang="en-US" sz="3600" dirty="0" smtClean="0"/>
              <a:t>Solutions</a:t>
            </a:r>
            <a:br>
              <a:rPr lang="en-US" sz="3600" dirty="0" smtClean="0"/>
            </a:br>
            <a:endParaRPr lang="en-US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Example success combining #1 and #2 and what </a:t>
            </a:r>
            <a:r>
              <a:rPr lang="en-US" sz="3600" dirty="0"/>
              <a:t>it could mean for Islamic Counter-terrorism Coalition (ICC) vision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01F01-B26F-4FCD-A4FE-1525A0443C5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5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 and Organization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Educating the next generation of national security leaders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01F01-B26F-4FCD-A4FE-1525A0443C5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78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2762" t="9253" r="3011" b="8582"/>
          <a:stretch/>
        </p:blipFill>
        <p:spPr>
          <a:xfrm>
            <a:off x="9279357" y="1483525"/>
            <a:ext cx="1970385" cy="19585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Hume Center – Snapshot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01F01-B26F-4FCD-A4FE-1525A0443C50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758" y="2738499"/>
            <a:ext cx="3361267" cy="1597979"/>
          </a:xfrm>
          <a:prstGeom prst="rect">
            <a:avLst/>
          </a:prstGeom>
          <a:effectLst>
            <a:glow rad="139700">
              <a:srgbClr val="632121">
                <a:alpha val="75000"/>
              </a:srgbClr>
            </a:glow>
          </a:effectLst>
        </p:spPr>
      </p:pic>
      <p:sp>
        <p:nvSpPr>
          <p:cNvPr id="48" name="TextBox 47"/>
          <p:cNvSpPr txBox="1"/>
          <p:nvPr/>
        </p:nvSpPr>
        <p:spPr>
          <a:xfrm>
            <a:off x="5317041" y="1012858"/>
            <a:ext cx="24243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632121"/>
                </a:solidFill>
              </a:rPr>
              <a:t>National Capital Region</a:t>
            </a:r>
          </a:p>
          <a:p>
            <a:r>
              <a:rPr lang="en-US" dirty="0" smtClean="0">
                <a:solidFill>
                  <a:srgbClr val="632121"/>
                </a:solidFill>
              </a:rPr>
              <a:t>10 faculty/staff</a:t>
            </a:r>
          </a:p>
          <a:p>
            <a:r>
              <a:rPr lang="en-US" sz="1050" dirty="0" smtClean="0">
                <a:solidFill>
                  <a:srgbClr val="632121"/>
                </a:solidFill>
              </a:rPr>
              <a:t>  </a:t>
            </a:r>
            <a:r>
              <a:rPr lang="en-US" dirty="0" smtClean="0">
                <a:solidFill>
                  <a:srgbClr val="632121"/>
                </a:solidFill>
              </a:rPr>
              <a:t> 5 affiliated professors</a:t>
            </a:r>
          </a:p>
          <a:p>
            <a:r>
              <a:rPr lang="en-US" dirty="0" smtClean="0">
                <a:solidFill>
                  <a:srgbClr val="632121"/>
                </a:solidFill>
              </a:rPr>
              <a:t>15 graduate students</a:t>
            </a:r>
            <a:endParaRPr lang="en-US" dirty="0">
              <a:solidFill>
                <a:srgbClr val="632121"/>
              </a:solidFill>
            </a:endParaRPr>
          </a:p>
        </p:txBody>
      </p:sp>
      <p:cxnSp>
        <p:nvCxnSpPr>
          <p:cNvPr id="50" name="Elbow Connector 49"/>
          <p:cNvCxnSpPr>
            <a:stCxn id="48" idx="2"/>
          </p:cNvCxnSpPr>
          <p:nvPr/>
        </p:nvCxnSpPr>
        <p:spPr>
          <a:xfrm rot="16200000" flipH="1">
            <a:off x="6572082" y="2170305"/>
            <a:ext cx="858284" cy="944048"/>
          </a:xfrm>
          <a:prstGeom prst="bentConnector2">
            <a:avLst/>
          </a:prstGeom>
          <a:ln w="31750">
            <a:solidFill>
              <a:srgbClr val="63212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6124642" y="4741049"/>
            <a:ext cx="253062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632121"/>
                </a:solidFill>
              </a:rPr>
              <a:t>Blacksburg Campus</a:t>
            </a:r>
          </a:p>
          <a:p>
            <a:r>
              <a:rPr lang="en-US" sz="1400" dirty="0" smtClean="0">
                <a:solidFill>
                  <a:srgbClr val="632121"/>
                </a:solidFill>
              </a:rPr>
              <a:t>   </a:t>
            </a:r>
            <a:r>
              <a:rPr lang="en-US" dirty="0" smtClean="0">
                <a:solidFill>
                  <a:srgbClr val="632121"/>
                </a:solidFill>
              </a:rPr>
              <a:t>30 faculty/staff</a:t>
            </a:r>
          </a:p>
          <a:p>
            <a:r>
              <a:rPr lang="en-US" sz="1400" dirty="0">
                <a:solidFill>
                  <a:srgbClr val="632121"/>
                </a:solidFill>
              </a:rPr>
              <a:t> </a:t>
            </a:r>
            <a:r>
              <a:rPr lang="en-US" sz="1400" dirty="0" smtClean="0">
                <a:solidFill>
                  <a:srgbClr val="632121"/>
                </a:solidFill>
              </a:rPr>
              <a:t>  </a:t>
            </a:r>
            <a:r>
              <a:rPr lang="en-US" dirty="0" smtClean="0">
                <a:solidFill>
                  <a:srgbClr val="632121"/>
                </a:solidFill>
              </a:rPr>
              <a:t>15 affiliated professors</a:t>
            </a:r>
          </a:p>
          <a:p>
            <a:r>
              <a:rPr lang="en-US" sz="1400" dirty="0">
                <a:solidFill>
                  <a:srgbClr val="632121"/>
                </a:solidFill>
              </a:rPr>
              <a:t> </a:t>
            </a:r>
            <a:r>
              <a:rPr lang="en-US" sz="1400" dirty="0" smtClean="0">
                <a:solidFill>
                  <a:srgbClr val="632121"/>
                </a:solidFill>
              </a:rPr>
              <a:t>  </a:t>
            </a:r>
            <a:r>
              <a:rPr lang="en-US" dirty="0" smtClean="0">
                <a:solidFill>
                  <a:srgbClr val="632121"/>
                </a:solidFill>
              </a:rPr>
              <a:t>35 graduate students</a:t>
            </a:r>
          </a:p>
          <a:p>
            <a:r>
              <a:rPr lang="en-US" dirty="0" smtClean="0">
                <a:solidFill>
                  <a:srgbClr val="632121"/>
                </a:solidFill>
              </a:rPr>
              <a:t>150 undergraduates </a:t>
            </a:r>
            <a:endParaRPr lang="en-US" dirty="0">
              <a:solidFill>
                <a:srgbClr val="632121"/>
              </a:solidFill>
            </a:endParaRPr>
          </a:p>
        </p:txBody>
      </p:sp>
      <p:cxnSp>
        <p:nvCxnSpPr>
          <p:cNvPr id="53" name="Elbow Connector 52"/>
          <p:cNvCxnSpPr>
            <a:stCxn id="52" idx="0"/>
          </p:cNvCxnSpPr>
          <p:nvPr/>
        </p:nvCxnSpPr>
        <p:spPr>
          <a:xfrm rot="16200000" flipV="1">
            <a:off x="6433130" y="3784222"/>
            <a:ext cx="772110" cy="1141544"/>
          </a:xfrm>
          <a:prstGeom prst="bentConnector2">
            <a:avLst/>
          </a:prstGeom>
          <a:ln w="31750">
            <a:solidFill>
              <a:srgbClr val="63212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5407381" y="2213186"/>
            <a:ext cx="2333978" cy="0"/>
          </a:xfrm>
          <a:prstGeom prst="line">
            <a:avLst/>
          </a:prstGeom>
          <a:ln w="31750">
            <a:solidFill>
              <a:srgbClr val="6321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6175025" y="4741049"/>
            <a:ext cx="2223912" cy="0"/>
          </a:xfrm>
          <a:prstGeom prst="line">
            <a:avLst/>
          </a:prstGeom>
          <a:ln w="31750">
            <a:solidFill>
              <a:srgbClr val="6321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42" t="3303" r="55037" b="71305"/>
          <a:stretch/>
        </p:blipFill>
        <p:spPr>
          <a:xfrm>
            <a:off x="9263523" y="4339342"/>
            <a:ext cx="2556934" cy="1078089"/>
          </a:xfrm>
          <a:prstGeom prst="rect">
            <a:avLst/>
          </a:prstGeom>
        </p:spPr>
      </p:pic>
      <p:grpSp>
        <p:nvGrpSpPr>
          <p:cNvPr id="70" name="Group 69"/>
          <p:cNvGrpSpPr/>
          <p:nvPr/>
        </p:nvGrpSpPr>
        <p:grpSpPr>
          <a:xfrm>
            <a:off x="343090" y="970423"/>
            <a:ext cx="4183757" cy="5236666"/>
            <a:chOff x="382598" y="981711"/>
            <a:chExt cx="4183757" cy="5397214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1998556" y="2504731"/>
              <a:ext cx="317465" cy="1020680"/>
            </a:xfrm>
            <a:prstGeom prst="line">
              <a:avLst/>
            </a:prstGeom>
            <a:ln w="22225">
              <a:solidFill>
                <a:srgbClr val="6321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2677601" y="2487081"/>
              <a:ext cx="305709" cy="1038330"/>
            </a:xfrm>
            <a:prstGeom prst="line">
              <a:avLst/>
            </a:prstGeom>
            <a:ln w="22225">
              <a:solidFill>
                <a:srgbClr val="63212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1870201" y="1694386"/>
              <a:ext cx="403700" cy="815331"/>
            </a:xfrm>
            <a:prstGeom prst="line">
              <a:avLst/>
            </a:prstGeom>
            <a:ln w="22225">
              <a:solidFill>
                <a:srgbClr val="6321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2677601" y="1694385"/>
              <a:ext cx="305708" cy="758457"/>
            </a:xfrm>
            <a:prstGeom prst="line">
              <a:avLst/>
            </a:prstGeom>
            <a:ln w="22225">
              <a:solidFill>
                <a:srgbClr val="6321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 descr="http://creationwiki.org/pool/images/0/0f/Person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3951" y="1283688"/>
              <a:ext cx="434957" cy="410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http://creationwiki.org/pool/images/0/0f/Person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1428" y="1489037"/>
              <a:ext cx="434957" cy="410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 descr="http://creationwiki.org/pool/images/0/0f/Person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6423" y="1489037"/>
              <a:ext cx="434957" cy="410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1974662" y="981711"/>
              <a:ext cx="973536" cy="3155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632121"/>
                  </a:solidFill>
                </a:rPr>
                <a:t>President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866436" y="1525955"/>
              <a:ext cx="814197" cy="3155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632121"/>
                  </a:solidFill>
                </a:rPr>
                <a:t>Provost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94568" y="1495190"/>
              <a:ext cx="1337394" cy="468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1600"/>
                </a:lnSpc>
              </a:pPr>
              <a:r>
                <a:rPr lang="en-US" sz="1600" dirty="0" smtClean="0">
                  <a:solidFill>
                    <a:srgbClr val="632121"/>
                  </a:solidFill>
                </a:rPr>
                <a:t>VP Research &amp; Innovation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601853" y="2105086"/>
              <a:ext cx="1964502" cy="809263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632121"/>
              </a:solidFill>
            </a:ln>
            <a:effectLst>
              <a:outerShdw blurRad="63500" sx="102000" sy="102000" algn="ctr" rotWithShape="0">
                <a:srgbClr val="632121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632121"/>
                  </a:solidFill>
                </a:rPr>
                <a:t>College of Engineering</a:t>
              </a:r>
              <a:endParaRPr lang="en-US" sz="1600" dirty="0">
                <a:solidFill>
                  <a:srgbClr val="632121"/>
                </a:solidFill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384133" y="2105085"/>
              <a:ext cx="1962967" cy="809264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632121"/>
              </a:solidFill>
            </a:ln>
            <a:effectLst>
              <a:outerShdw blurRad="63500" sx="102000" sy="102000" algn="ctr" rotWithShape="0">
                <a:srgbClr val="632121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632121"/>
                  </a:solidFill>
                </a:rPr>
                <a:t>Institute for Critical Technology and Applied Science</a:t>
              </a:r>
              <a:endParaRPr lang="en-US" sz="1600" dirty="0">
                <a:solidFill>
                  <a:srgbClr val="632121"/>
                </a:solidFill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479178" y="3182309"/>
              <a:ext cx="1964502" cy="809263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632121"/>
              </a:solidFill>
            </a:ln>
            <a:effectLst>
              <a:outerShdw blurRad="63500" sx="102000" sy="102000" algn="ctr" rotWithShape="0">
                <a:srgbClr val="632121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632121"/>
                  </a:solidFill>
                </a:rPr>
                <a:t>Hume Center</a:t>
              </a:r>
              <a:endParaRPr lang="en-US" sz="2400" b="1" dirty="0">
                <a:solidFill>
                  <a:srgbClr val="632121"/>
                </a:solidFill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382598" y="4156841"/>
              <a:ext cx="1749365" cy="589612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632121"/>
              </a:solidFill>
            </a:ln>
            <a:effectLst>
              <a:outerShdw blurRad="63500" sx="102000" sy="102000" algn="ctr" rotWithShape="0">
                <a:srgbClr val="632121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632121"/>
                  </a:solidFill>
                </a:rPr>
                <a:t>Outreach and Education</a:t>
              </a:r>
              <a:endParaRPr lang="en-US" sz="1600" dirty="0">
                <a:solidFill>
                  <a:srgbClr val="632121"/>
                </a:solidFill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2804300" y="4156840"/>
              <a:ext cx="1762053" cy="589612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632121"/>
              </a:solidFill>
            </a:ln>
            <a:effectLst>
              <a:outerShdw blurRad="63500" sx="102000" sy="102000" algn="ctr" rotWithShape="0">
                <a:srgbClr val="632121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632121"/>
                  </a:solidFill>
                </a:rPr>
                <a:t>Information</a:t>
              </a:r>
            </a:p>
            <a:p>
              <a:pPr algn="ctr"/>
              <a:r>
                <a:rPr lang="en-US" sz="1600" dirty="0" smtClean="0">
                  <a:solidFill>
                    <a:srgbClr val="632121"/>
                  </a:solidFill>
                </a:rPr>
                <a:t>Systems</a:t>
              </a:r>
              <a:endParaRPr lang="en-US" sz="1600" dirty="0">
                <a:solidFill>
                  <a:srgbClr val="632121"/>
                </a:solidFill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382598" y="4970169"/>
              <a:ext cx="1749365" cy="589612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632121"/>
              </a:solidFill>
            </a:ln>
            <a:effectLst>
              <a:outerShdw blurRad="63500" sx="102000" sy="102000" algn="ctr" rotWithShape="0">
                <a:srgbClr val="632121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632121"/>
                  </a:solidFill>
                </a:rPr>
                <a:t>Electronic</a:t>
              </a:r>
            </a:p>
            <a:p>
              <a:pPr algn="ctr"/>
              <a:r>
                <a:rPr lang="en-US" sz="1600" dirty="0" smtClean="0">
                  <a:solidFill>
                    <a:srgbClr val="632121"/>
                  </a:solidFill>
                </a:rPr>
                <a:t>Systems</a:t>
              </a:r>
              <a:endParaRPr lang="en-US" sz="1600" dirty="0">
                <a:solidFill>
                  <a:srgbClr val="632121"/>
                </a:solidFill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2804300" y="4970168"/>
              <a:ext cx="1762053" cy="589612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632121"/>
              </a:solidFill>
            </a:ln>
            <a:effectLst>
              <a:outerShdw blurRad="63500" sx="102000" sy="102000" algn="ctr" rotWithShape="0">
                <a:srgbClr val="632121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632121"/>
                  </a:solidFill>
                </a:rPr>
                <a:t>Aerospace</a:t>
              </a:r>
            </a:p>
            <a:p>
              <a:pPr algn="ctr"/>
              <a:r>
                <a:rPr lang="en-US" sz="1600" dirty="0" smtClean="0">
                  <a:solidFill>
                    <a:srgbClr val="632121"/>
                  </a:solidFill>
                </a:rPr>
                <a:t>Systems</a:t>
              </a:r>
              <a:endParaRPr lang="en-US" sz="1600" dirty="0">
                <a:solidFill>
                  <a:srgbClr val="632121"/>
                </a:solidFill>
              </a:endParaRPr>
            </a:p>
          </p:txBody>
        </p:sp>
        <p:cxnSp>
          <p:nvCxnSpPr>
            <p:cNvPr id="35" name="Elbow Connector 34"/>
            <p:cNvCxnSpPr>
              <a:stCxn id="16" idx="2"/>
              <a:endCxn id="30" idx="3"/>
            </p:cNvCxnSpPr>
            <p:nvPr/>
          </p:nvCxnSpPr>
          <p:spPr>
            <a:xfrm rot="5400000">
              <a:off x="2066658" y="4056876"/>
              <a:ext cx="460076" cy="329466"/>
            </a:xfrm>
            <a:prstGeom prst="bentConnector2">
              <a:avLst/>
            </a:prstGeom>
            <a:ln w="19050">
              <a:solidFill>
                <a:srgbClr val="6321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Elbow Connector 35"/>
            <p:cNvCxnSpPr>
              <a:stCxn id="16" idx="2"/>
              <a:endCxn id="32" idx="3"/>
            </p:cNvCxnSpPr>
            <p:nvPr/>
          </p:nvCxnSpPr>
          <p:spPr>
            <a:xfrm rot="5400000">
              <a:off x="1659994" y="4463540"/>
              <a:ext cx="1273404" cy="329466"/>
            </a:xfrm>
            <a:prstGeom prst="bentConnector2">
              <a:avLst/>
            </a:prstGeom>
            <a:ln w="19050">
              <a:solidFill>
                <a:srgbClr val="6321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Elbow Connector 38"/>
            <p:cNvCxnSpPr>
              <a:stCxn id="16" idx="2"/>
              <a:endCxn id="31" idx="1"/>
            </p:cNvCxnSpPr>
            <p:nvPr/>
          </p:nvCxnSpPr>
          <p:spPr>
            <a:xfrm rot="16200000" flipH="1">
              <a:off x="2402826" y="4050172"/>
              <a:ext cx="460075" cy="342872"/>
            </a:xfrm>
            <a:prstGeom prst="bentConnector2">
              <a:avLst/>
            </a:prstGeom>
            <a:ln w="19050">
              <a:solidFill>
                <a:srgbClr val="6321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Elbow Connector 41"/>
            <p:cNvCxnSpPr>
              <a:stCxn id="16" idx="2"/>
              <a:endCxn id="33" idx="1"/>
            </p:cNvCxnSpPr>
            <p:nvPr/>
          </p:nvCxnSpPr>
          <p:spPr>
            <a:xfrm rot="16200000" flipH="1">
              <a:off x="1996162" y="4456836"/>
              <a:ext cx="1273403" cy="342872"/>
            </a:xfrm>
            <a:prstGeom prst="bentConnector2">
              <a:avLst/>
            </a:prstGeom>
            <a:ln w="19050">
              <a:solidFill>
                <a:srgbClr val="6321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ounded Rectangle 64"/>
            <p:cNvSpPr/>
            <p:nvPr/>
          </p:nvSpPr>
          <p:spPr>
            <a:xfrm>
              <a:off x="1580400" y="5783495"/>
              <a:ext cx="1762053" cy="595430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632121"/>
              </a:solidFill>
            </a:ln>
            <a:effectLst>
              <a:outerShdw blurRad="63500" sx="102000" sy="102000" algn="ctr" rotWithShape="0">
                <a:srgbClr val="632121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632121"/>
                  </a:solidFill>
                </a:rPr>
                <a:t>Operations and Program Support</a:t>
              </a:r>
              <a:endParaRPr lang="en-US" sz="1600" dirty="0">
                <a:solidFill>
                  <a:srgbClr val="632121"/>
                </a:solidFill>
              </a:endParaRPr>
            </a:p>
          </p:txBody>
        </p:sp>
        <p:cxnSp>
          <p:nvCxnSpPr>
            <p:cNvPr id="66" name="Elbow Connector 65"/>
            <p:cNvCxnSpPr>
              <a:stCxn id="16" idx="2"/>
              <a:endCxn id="65" idx="0"/>
            </p:cNvCxnSpPr>
            <p:nvPr/>
          </p:nvCxnSpPr>
          <p:spPr>
            <a:xfrm rot="5400000">
              <a:off x="1565467" y="4887532"/>
              <a:ext cx="1791923" cy="2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6321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Box 70"/>
          <p:cNvSpPr txBox="1"/>
          <p:nvPr/>
        </p:nvSpPr>
        <p:spPr>
          <a:xfrm>
            <a:off x="9161323" y="5532379"/>
            <a:ext cx="2761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632121"/>
                </a:solidFill>
              </a:rPr>
              <a:t>NSA/DHS Center for Academic Excellence</a:t>
            </a:r>
          </a:p>
          <a:p>
            <a:pPr algn="ctr"/>
            <a:r>
              <a:rPr lang="en-US" sz="1200" dirty="0" smtClean="0">
                <a:solidFill>
                  <a:srgbClr val="632121"/>
                </a:solidFill>
              </a:rPr>
              <a:t>IC Center for Academic Excellence</a:t>
            </a:r>
          </a:p>
          <a:p>
            <a:pPr algn="ctr"/>
            <a:r>
              <a:rPr lang="en-US" sz="1200" dirty="0" err="1" smtClean="0">
                <a:solidFill>
                  <a:srgbClr val="632121"/>
                </a:solidFill>
              </a:rPr>
              <a:t>CyberCorps</a:t>
            </a:r>
            <a:r>
              <a:rPr lang="en-US" sz="1200" dirty="0" smtClean="0">
                <a:solidFill>
                  <a:srgbClr val="632121"/>
                </a:solidFill>
              </a:rPr>
              <a:t> Scholarship for Service Site</a:t>
            </a:r>
            <a:endParaRPr lang="en-US" sz="1200" dirty="0">
              <a:solidFill>
                <a:srgbClr val="63212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637703" y="1012858"/>
            <a:ext cx="18085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632121"/>
                </a:solidFill>
              </a:rPr>
              <a:t>Sponsor Profile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455876" y="1763020"/>
            <a:ext cx="15814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DOD S&amp;T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DARPA, ONR, </a:t>
            </a:r>
            <a:r>
              <a:rPr lang="en-US" sz="1600" dirty="0" err="1" smtClean="0">
                <a:solidFill>
                  <a:schemeClr val="bg1"/>
                </a:solidFill>
              </a:rPr>
              <a:t>etc</a:t>
            </a:r>
            <a:endParaRPr lang="en-US" sz="1600" dirty="0" smtClean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522650" y="2555389"/>
            <a:ext cx="10298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IC S&amp;T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IARPA, </a:t>
            </a:r>
            <a:r>
              <a:rPr lang="en-US" sz="1600" dirty="0" err="1" smtClean="0">
                <a:solidFill>
                  <a:schemeClr val="bg1"/>
                </a:solidFill>
              </a:rPr>
              <a:t>etc</a:t>
            </a:r>
            <a:endParaRPr lang="en-US" sz="1600" dirty="0" smtClean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906484" y="3631508"/>
            <a:ext cx="21539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632121"/>
                </a:solidFill>
              </a:rPr>
              <a:t>Outreach/Education</a:t>
            </a:r>
          </a:p>
          <a:p>
            <a:pPr algn="ctr"/>
            <a:r>
              <a:rPr lang="en-US" sz="1600" dirty="0" smtClean="0">
                <a:solidFill>
                  <a:srgbClr val="632121"/>
                </a:solidFill>
              </a:rPr>
              <a:t>Philanthropy, IRAD, NSF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10128865" y="3625156"/>
            <a:ext cx="1727763" cy="0"/>
          </a:xfrm>
          <a:prstGeom prst="line">
            <a:avLst/>
          </a:prstGeom>
          <a:ln w="31750">
            <a:solidFill>
              <a:srgbClr val="6321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11106085" y="2827830"/>
            <a:ext cx="8295" cy="803678"/>
          </a:xfrm>
          <a:prstGeom prst="line">
            <a:avLst/>
          </a:prstGeom>
          <a:ln w="31750">
            <a:solidFill>
              <a:srgbClr val="6321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10861195" y="2718572"/>
            <a:ext cx="388547" cy="145454"/>
          </a:xfrm>
          <a:prstGeom prst="straightConnector1">
            <a:avLst/>
          </a:prstGeom>
          <a:ln w="3175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955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Outreach and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1333" y="1512711"/>
            <a:ext cx="4205110" cy="4750504"/>
          </a:xfrm>
          <a:ln>
            <a:noFill/>
          </a:ln>
        </p:spPr>
        <p:txBody>
          <a:bodyPr>
            <a:normAutofit fontScale="92500" lnSpcReduction="10000"/>
          </a:bodyPr>
          <a:lstStyle/>
          <a:p>
            <a:r>
              <a:rPr lang="en-US" sz="2000" dirty="0" smtClean="0">
                <a:solidFill>
                  <a:srgbClr val="632121"/>
                </a:solidFill>
              </a:rPr>
              <a:t>Scope</a:t>
            </a:r>
          </a:p>
          <a:p>
            <a:pPr lvl="1"/>
            <a:r>
              <a:rPr lang="en-US" sz="1600" dirty="0" smtClean="0">
                <a:solidFill>
                  <a:srgbClr val="632121"/>
                </a:solidFill>
              </a:rPr>
              <a:t>200 students engaged annually</a:t>
            </a:r>
          </a:p>
          <a:p>
            <a:pPr lvl="1"/>
            <a:r>
              <a:rPr lang="en-US" sz="1600" dirty="0" smtClean="0">
                <a:solidFill>
                  <a:srgbClr val="632121"/>
                </a:solidFill>
              </a:rPr>
              <a:t>50 students graduating annually, most with security clearances</a:t>
            </a:r>
          </a:p>
          <a:p>
            <a:pPr lvl="1"/>
            <a:r>
              <a:rPr lang="en-US" sz="1600" dirty="0" smtClean="0">
                <a:solidFill>
                  <a:srgbClr val="632121"/>
                </a:solidFill>
              </a:rPr>
              <a:t>$3M/</a:t>
            </a:r>
            <a:r>
              <a:rPr lang="en-US" sz="1600" dirty="0" err="1" smtClean="0">
                <a:solidFill>
                  <a:srgbClr val="632121"/>
                </a:solidFill>
              </a:rPr>
              <a:t>yr</a:t>
            </a:r>
            <a:r>
              <a:rPr lang="en-US" sz="1600" dirty="0" smtClean="0">
                <a:solidFill>
                  <a:srgbClr val="632121"/>
                </a:solidFill>
              </a:rPr>
              <a:t> in scholarships, fellowships, and assistantships</a:t>
            </a:r>
          </a:p>
          <a:p>
            <a:r>
              <a:rPr lang="en-US" sz="2000" dirty="0" smtClean="0">
                <a:solidFill>
                  <a:srgbClr val="632121"/>
                </a:solidFill>
              </a:rPr>
              <a:t>SAIC National Security Education Program</a:t>
            </a:r>
          </a:p>
          <a:p>
            <a:pPr lvl="1"/>
            <a:r>
              <a:rPr lang="en-US" sz="1600" dirty="0" smtClean="0">
                <a:solidFill>
                  <a:srgbClr val="632121"/>
                </a:solidFill>
              </a:rPr>
              <a:t>Minor in national security</a:t>
            </a:r>
          </a:p>
          <a:p>
            <a:pPr lvl="1"/>
            <a:r>
              <a:rPr lang="en-US" sz="1600" dirty="0" smtClean="0">
                <a:solidFill>
                  <a:srgbClr val="632121"/>
                </a:solidFill>
              </a:rPr>
              <a:t>Hume Endowment scholarships</a:t>
            </a:r>
          </a:p>
          <a:p>
            <a:pPr lvl="1"/>
            <a:r>
              <a:rPr lang="en-US" sz="1600" dirty="0" smtClean="0">
                <a:solidFill>
                  <a:srgbClr val="632121"/>
                </a:solidFill>
              </a:rPr>
              <a:t>Student events, seminars</a:t>
            </a:r>
          </a:p>
          <a:p>
            <a:pPr lvl="1"/>
            <a:r>
              <a:rPr lang="en-US" sz="1600" dirty="0" smtClean="0">
                <a:solidFill>
                  <a:srgbClr val="632121"/>
                </a:solidFill>
              </a:rPr>
              <a:t>Internship and job placement for defense/intel industry and agency</a:t>
            </a:r>
          </a:p>
          <a:p>
            <a:pPr lvl="1"/>
            <a:r>
              <a:rPr lang="en-US" sz="1600" dirty="0" smtClean="0">
                <a:solidFill>
                  <a:srgbClr val="632121"/>
                </a:solidFill>
              </a:rPr>
              <a:t>Annual projects and colloquium</a:t>
            </a:r>
          </a:p>
          <a:p>
            <a:r>
              <a:rPr lang="en-US" sz="2000" dirty="0" smtClean="0">
                <a:solidFill>
                  <a:srgbClr val="632121"/>
                </a:solidFill>
              </a:rPr>
              <a:t>Cybersecurity</a:t>
            </a:r>
          </a:p>
          <a:p>
            <a:pPr lvl="1"/>
            <a:r>
              <a:rPr lang="en-US" sz="1600" dirty="0" smtClean="0">
                <a:solidFill>
                  <a:srgbClr val="632121"/>
                </a:solidFill>
              </a:rPr>
              <a:t>Minor in cybersecurity</a:t>
            </a:r>
          </a:p>
          <a:p>
            <a:pPr lvl="1"/>
            <a:r>
              <a:rPr lang="en-US" sz="1600" dirty="0" err="1" smtClean="0">
                <a:solidFill>
                  <a:srgbClr val="632121"/>
                </a:solidFill>
              </a:rPr>
              <a:t>Cybercorps</a:t>
            </a:r>
            <a:r>
              <a:rPr lang="en-US" sz="1600" dirty="0" smtClean="0">
                <a:solidFill>
                  <a:srgbClr val="632121"/>
                </a:solidFill>
              </a:rPr>
              <a:t> Scholarship for Service</a:t>
            </a:r>
          </a:p>
          <a:p>
            <a:pPr lvl="1"/>
            <a:r>
              <a:rPr lang="en-US" sz="1600" dirty="0" smtClean="0">
                <a:solidFill>
                  <a:srgbClr val="632121"/>
                </a:solidFill>
              </a:rPr>
              <a:t>Hewlett cyber policy program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01F01-B26F-4FCD-A4FE-1525A0443C50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9" y="1004106"/>
            <a:ext cx="3273778" cy="2182519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741"/>
          <a:stretch/>
        </p:blipFill>
        <p:spPr bwMode="auto">
          <a:xfrm>
            <a:off x="101600" y="3259996"/>
            <a:ext cx="3268134" cy="135676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00" y="4702395"/>
            <a:ext cx="3270954" cy="152473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7811906" y="1512711"/>
            <a:ext cx="4255909" cy="475050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632121"/>
                </a:solidFill>
              </a:rPr>
              <a:t>Student programs supported via industry sponsorship</a:t>
            </a:r>
          </a:p>
          <a:p>
            <a:r>
              <a:rPr lang="en-US" sz="2000" dirty="0" smtClean="0">
                <a:solidFill>
                  <a:srgbClr val="632121"/>
                </a:solidFill>
              </a:rPr>
              <a:t>Academic Affiliates Program (AAP)</a:t>
            </a:r>
          </a:p>
          <a:p>
            <a:pPr lvl="1"/>
            <a:r>
              <a:rPr lang="en-US" sz="1600" dirty="0" smtClean="0">
                <a:solidFill>
                  <a:srgbClr val="632121"/>
                </a:solidFill>
              </a:rPr>
              <a:t>Recruiting-focused program</a:t>
            </a:r>
          </a:p>
          <a:p>
            <a:pPr lvl="1"/>
            <a:r>
              <a:rPr lang="en-US" sz="1600" dirty="0" smtClean="0">
                <a:solidFill>
                  <a:srgbClr val="632121"/>
                </a:solidFill>
              </a:rPr>
              <a:t>Varying membership levels with different benefits</a:t>
            </a:r>
          </a:p>
          <a:p>
            <a:r>
              <a:rPr lang="en-US" sz="2000" dirty="0" smtClean="0">
                <a:solidFill>
                  <a:srgbClr val="632121"/>
                </a:solidFill>
              </a:rPr>
              <a:t>Security </a:t>
            </a:r>
            <a:r>
              <a:rPr lang="en-US" sz="2000" dirty="0" smtClean="0">
                <a:solidFill>
                  <a:srgbClr val="632121"/>
                </a:solidFill>
              </a:rPr>
              <a:t>and Software Engineering Research Center (S2ERC)</a:t>
            </a:r>
          </a:p>
          <a:p>
            <a:pPr lvl="1"/>
            <a:r>
              <a:rPr lang="en-US" sz="1600" dirty="0" smtClean="0">
                <a:solidFill>
                  <a:srgbClr val="632121"/>
                </a:solidFill>
              </a:rPr>
              <a:t>NSF Industry/University Cooperative Research Center</a:t>
            </a:r>
          </a:p>
          <a:p>
            <a:pPr lvl="1"/>
            <a:r>
              <a:rPr lang="en-US" sz="1600" dirty="0" smtClean="0">
                <a:solidFill>
                  <a:srgbClr val="632121"/>
                </a:solidFill>
              </a:rPr>
              <a:t>Membership dues directly support graduate student research</a:t>
            </a:r>
          </a:p>
          <a:p>
            <a:pPr lvl="1"/>
            <a:r>
              <a:rPr lang="en-US" sz="1600" dirty="0" smtClean="0">
                <a:solidFill>
                  <a:srgbClr val="632121"/>
                </a:solidFill>
              </a:rPr>
              <a:t>Access to intellectual property via the consortium</a:t>
            </a:r>
          </a:p>
          <a:p>
            <a:r>
              <a:rPr lang="en-US" sz="2000" dirty="0" smtClean="0">
                <a:solidFill>
                  <a:srgbClr val="632121"/>
                </a:solidFill>
              </a:rPr>
              <a:t>Customized programs with mixture of education and research</a:t>
            </a:r>
            <a:endParaRPr lang="en-US" sz="2000" dirty="0">
              <a:solidFill>
                <a:srgbClr val="63212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71332" y="1004106"/>
            <a:ext cx="4205111" cy="50860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632121"/>
                </a:solidFill>
              </a:rPr>
              <a:t>Tailored Education</a:t>
            </a:r>
            <a:endParaRPr lang="en-US" sz="2400" b="1" dirty="0">
              <a:solidFill>
                <a:srgbClr val="63212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811906" y="1004106"/>
            <a:ext cx="4255909" cy="50860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632121"/>
                </a:solidFill>
              </a:rPr>
              <a:t>Partner Engagement</a:t>
            </a:r>
            <a:endParaRPr lang="en-US" b="1" dirty="0">
              <a:solidFill>
                <a:srgbClr val="632121"/>
              </a:solidFill>
            </a:endParaRP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AE682-0F3A-41B8-83AF-F8669D2A6F60}" type="datetime1">
              <a:rPr lang="en-US" smtClean="0"/>
              <a:t>3/29/2016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79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Research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632121"/>
                </a:solidFill>
              </a:rPr>
              <a:t>Technology Areas 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solidFill>
                  <a:srgbClr val="632121"/>
                </a:solidFill>
              </a:rPr>
              <a:t>Mission Areas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01F01-B26F-4FCD-A4FE-1525A0443C50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703684"/>
              </p:ext>
            </p:extLst>
          </p:nvPr>
        </p:nvGraphicFramePr>
        <p:xfrm>
          <a:off x="94720" y="1602139"/>
          <a:ext cx="12001324" cy="463836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000662"/>
                <a:gridCol w="6000662"/>
              </a:tblGrid>
              <a:tr h="4638367">
                <a:tc>
                  <a:txBody>
                    <a:bodyPr/>
                    <a:lstStyle/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400" dirty="0" smtClean="0">
                          <a:solidFill>
                            <a:srgbClr val="632121"/>
                          </a:solidFill>
                          <a:effectLst/>
                        </a:rPr>
                        <a:t>Electronic </a:t>
                      </a:r>
                      <a:r>
                        <a:rPr lang="en-US" sz="2400" dirty="0" smtClean="0">
                          <a:solidFill>
                            <a:srgbClr val="632121"/>
                          </a:solidFill>
                          <a:effectLst/>
                        </a:rPr>
                        <a:t>Systems</a:t>
                      </a:r>
                    </a:p>
                    <a:p>
                      <a:pPr marL="0" marR="0" lvl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US" sz="2400" dirty="0" smtClean="0">
                        <a:solidFill>
                          <a:srgbClr val="632121"/>
                        </a:solidFill>
                        <a:effectLst/>
                      </a:endParaRPr>
                    </a:p>
                    <a:p>
                      <a:pPr marL="0" marR="0" lvl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US" sz="2400" dirty="0" smtClean="0">
                        <a:solidFill>
                          <a:srgbClr val="632121"/>
                        </a:solidFill>
                        <a:effectLst/>
                      </a:endParaRPr>
                    </a:p>
                    <a:p>
                      <a:pPr marL="0" marR="0" lvl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US" sz="2400" dirty="0" smtClean="0">
                        <a:solidFill>
                          <a:srgbClr val="632121"/>
                        </a:solidFill>
                        <a:effectLst/>
                      </a:endParaRP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400" dirty="0" smtClean="0">
                          <a:solidFill>
                            <a:srgbClr val="632121"/>
                          </a:solidFill>
                          <a:effectLst/>
                        </a:rPr>
                        <a:t>Information Systems</a:t>
                      </a:r>
                    </a:p>
                    <a:p>
                      <a:pPr marL="0" marR="0" lvl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US" sz="2400" dirty="0" smtClean="0">
                        <a:solidFill>
                          <a:srgbClr val="632121"/>
                        </a:solidFill>
                        <a:effectLst/>
                      </a:endParaRPr>
                    </a:p>
                    <a:p>
                      <a:pPr marL="0" marR="0" lvl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US" sz="2400" dirty="0" smtClean="0">
                        <a:solidFill>
                          <a:srgbClr val="632121"/>
                        </a:solidFill>
                        <a:effectLst/>
                      </a:endParaRPr>
                    </a:p>
                    <a:p>
                      <a:pPr marL="0" marR="0" lvl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US" sz="2400" dirty="0">
                        <a:solidFill>
                          <a:srgbClr val="632121"/>
                        </a:solidFill>
                        <a:effectLst/>
                      </a:endParaRP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400" dirty="0" smtClean="0">
                          <a:solidFill>
                            <a:srgbClr val="632121"/>
                          </a:solidFill>
                          <a:effectLst/>
                        </a:rPr>
                        <a:t>Aerospace Systems</a:t>
                      </a:r>
                    </a:p>
                    <a:p>
                      <a:pPr marL="0" marR="0" lvl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US" sz="2400" dirty="0" smtClean="0">
                        <a:solidFill>
                          <a:srgbClr val="632121"/>
                        </a:solidFill>
                        <a:effectLst/>
                      </a:endParaRPr>
                    </a:p>
                    <a:p>
                      <a:pPr marL="0" marR="0" lvl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US" sz="2400" dirty="0">
                        <a:solidFill>
                          <a:srgbClr val="632121"/>
                        </a:solidFill>
                        <a:effectLst/>
                      </a:endParaRPr>
                    </a:p>
                  </a:txBody>
                  <a:tcPr marL="27432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400" dirty="0" smtClean="0">
                          <a:solidFill>
                            <a:srgbClr val="632121"/>
                          </a:solidFill>
                          <a:effectLst/>
                        </a:rPr>
                        <a:t>Cyber-EW Convergence</a:t>
                      </a:r>
                    </a:p>
                    <a:p>
                      <a:pPr marL="742950" marR="0" lvl="1" indent="-28575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2400" dirty="0" smtClean="0">
                          <a:solidFill>
                            <a:srgbClr val="632121"/>
                          </a:solidFill>
                          <a:effectLst/>
                        </a:rPr>
                        <a:t>Anti-Access Area Denial</a:t>
                      </a:r>
                    </a:p>
                    <a:p>
                      <a:pPr marL="742950" marR="0" lvl="1" indent="-285750" algn="just"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2400" dirty="0" smtClean="0">
                          <a:solidFill>
                            <a:srgbClr val="632121"/>
                          </a:solidFill>
                          <a:effectLst/>
                        </a:rPr>
                        <a:t>Contested/Congested Operations</a:t>
                      </a: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400" dirty="0" smtClean="0">
                          <a:solidFill>
                            <a:srgbClr val="632121"/>
                          </a:solidFill>
                          <a:effectLst/>
                        </a:rPr>
                        <a:t>Cyber-Physical </a:t>
                      </a:r>
                      <a:r>
                        <a:rPr lang="en-US" sz="2400" dirty="0">
                          <a:solidFill>
                            <a:srgbClr val="632121"/>
                          </a:solidFill>
                          <a:effectLst/>
                        </a:rPr>
                        <a:t>System Security</a:t>
                      </a:r>
                    </a:p>
                    <a:p>
                      <a:pPr marL="742950" marR="0" lvl="1" indent="-28575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2400" dirty="0">
                          <a:solidFill>
                            <a:srgbClr val="632121"/>
                          </a:solidFill>
                          <a:effectLst/>
                        </a:rPr>
                        <a:t>Critical </a:t>
                      </a:r>
                      <a:r>
                        <a:rPr lang="en-US" sz="2400" dirty="0" smtClean="0">
                          <a:solidFill>
                            <a:srgbClr val="632121"/>
                          </a:solidFill>
                          <a:effectLst/>
                        </a:rPr>
                        <a:t>Infrastructure</a:t>
                      </a:r>
                    </a:p>
                    <a:p>
                      <a:pPr marL="742950" marR="0" lvl="1" indent="-28575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2400" dirty="0" smtClean="0">
                          <a:solidFill>
                            <a:srgbClr val="632121"/>
                          </a:solidFill>
                          <a:effectLst/>
                        </a:rPr>
                        <a:t>Safety-Critical Platforms</a:t>
                      </a:r>
                      <a:endParaRPr lang="en-US" sz="2400" dirty="0">
                        <a:solidFill>
                          <a:srgbClr val="632121"/>
                        </a:solidFill>
                        <a:effectLst/>
                      </a:endParaRPr>
                    </a:p>
                    <a:p>
                      <a:pPr marL="742950" marR="0" lvl="1" indent="-285750" algn="just"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2400" dirty="0">
                          <a:solidFill>
                            <a:srgbClr val="632121"/>
                          </a:solidFill>
                          <a:effectLst/>
                        </a:rPr>
                        <a:t>Internet of Things</a:t>
                      </a: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400" dirty="0" smtClean="0">
                          <a:solidFill>
                            <a:srgbClr val="632121"/>
                          </a:solidFill>
                          <a:effectLst/>
                        </a:rPr>
                        <a:t>Mission </a:t>
                      </a:r>
                      <a:r>
                        <a:rPr lang="en-US" sz="2400" dirty="0">
                          <a:solidFill>
                            <a:srgbClr val="632121"/>
                          </a:solidFill>
                          <a:effectLst/>
                        </a:rPr>
                        <a:t>Orchestration</a:t>
                      </a:r>
                    </a:p>
                    <a:p>
                      <a:pPr marL="742950" marR="0" lvl="1" indent="-28575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2400" dirty="0">
                          <a:solidFill>
                            <a:srgbClr val="632121"/>
                          </a:solidFill>
                          <a:effectLst/>
                        </a:rPr>
                        <a:t>Cognitive Tasking</a:t>
                      </a:r>
                    </a:p>
                    <a:p>
                      <a:pPr marL="742950" marR="0" lvl="1" indent="-28575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2400" dirty="0">
                          <a:solidFill>
                            <a:srgbClr val="632121"/>
                          </a:solidFill>
                          <a:effectLst/>
                        </a:rPr>
                        <a:t>Activity Inference/Forecasting</a:t>
                      </a:r>
                    </a:p>
                    <a:p>
                      <a:pPr marL="742950" marR="0" lvl="1" indent="-28575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2400" dirty="0">
                          <a:solidFill>
                            <a:srgbClr val="632121"/>
                          </a:solidFill>
                          <a:effectLst/>
                        </a:rPr>
                        <a:t>Applied Deep Learning</a:t>
                      </a:r>
                      <a:endParaRPr lang="en-US" sz="2400" dirty="0">
                        <a:solidFill>
                          <a:srgbClr val="63212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432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8200" y="6429724"/>
            <a:ext cx="2743200" cy="365125"/>
          </a:xfrm>
        </p:spPr>
        <p:txBody>
          <a:bodyPr/>
          <a:lstStyle/>
          <a:p>
            <a:r>
              <a:rPr lang="en-US" dirty="0" smtClean="0"/>
              <a:t>4/28/2016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54010" y="5863158"/>
            <a:ext cx="11233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972F2F"/>
                </a:solidFill>
              </a:rPr>
              <a:t>We do not accept contract research that doesn’t allow student participation</a:t>
            </a:r>
            <a:endParaRPr lang="en-US" sz="2800" dirty="0">
              <a:solidFill>
                <a:srgbClr val="972F2F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4067" y="2012811"/>
            <a:ext cx="674845" cy="7728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488" y="2012811"/>
            <a:ext cx="448356" cy="7728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8664" y="2178411"/>
            <a:ext cx="785778" cy="4416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98841" y="2603512"/>
            <a:ext cx="1412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632121"/>
                </a:solidFill>
              </a:rPr>
              <a:t>Assured</a:t>
            </a:r>
          </a:p>
          <a:p>
            <a:pPr algn="ctr"/>
            <a:r>
              <a:rPr lang="en-US" sz="1400" dirty="0" smtClean="0">
                <a:solidFill>
                  <a:srgbClr val="632121"/>
                </a:solidFill>
              </a:rPr>
              <a:t>Communications</a:t>
            </a:r>
            <a:endParaRPr lang="en-US" sz="1400" dirty="0">
              <a:solidFill>
                <a:srgbClr val="63212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84447" y="2818955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632121"/>
                </a:solidFill>
              </a:rPr>
              <a:t>Radar</a:t>
            </a:r>
            <a:endParaRPr lang="en-US" sz="1400" dirty="0">
              <a:solidFill>
                <a:srgbClr val="63212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28383" y="2603512"/>
            <a:ext cx="906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632121"/>
                </a:solidFill>
              </a:rPr>
              <a:t>Electronic</a:t>
            </a:r>
          </a:p>
          <a:p>
            <a:pPr algn="ctr"/>
            <a:r>
              <a:rPr lang="en-US" sz="1400" dirty="0" smtClean="0">
                <a:solidFill>
                  <a:srgbClr val="632121"/>
                </a:solidFill>
              </a:rPr>
              <a:t>Warfare</a:t>
            </a:r>
            <a:endParaRPr lang="en-US" sz="1400" dirty="0">
              <a:solidFill>
                <a:srgbClr val="632121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2496" y="3413265"/>
            <a:ext cx="681244" cy="6432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16" y="3402703"/>
            <a:ext cx="934912" cy="653761"/>
          </a:xfrm>
          <a:prstGeom prst="rect">
            <a:avLst/>
          </a:prstGeom>
          <a:effectLst>
            <a:outerShdw blurRad="381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33" name="TextBox 32"/>
          <p:cNvSpPr txBox="1"/>
          <p:nvPr/>
        </p:nvSpPr>
        <p:spPr>
          <a:xfrm>
            <a:off x="838200" y="4010594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632121"/>
                </a:solidFill>
              </a:rPr>
              <a:t>Embedded</a:t>
            </a:r>
          </a:p>
          <a:p>
            <a:pPr algn="ctr"/>
            <a:r>
              <a:rPr lang="en-US" sz="1400" dirty="0" smtClean="0">
                <a:solidFill>
                  <a:srgbClr val="632121"/>
                </a:solidFill>
              </a:rPr>
              <a:t>Security</a:t>
            </a:r>
            <a:endParaRPr lang="en-US" sz="1400" dirty="0">
              <a:solidFill>
                <a:srgbClr val="63212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88432" y="4010594"/>
            <a:ext cx="989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632121"/>
                </a:solidFill>
              </a:rPr>
              <a:t>Cognitive</a:t>
            </a:r>
          </a:p>
          <a:p>
            <a:pPr algn="ctr"/>
            <a:r>
              <a:rPr lang="en-US" sz="1400" dirty="0" smtClean="0">
                <a:solidFill>
                  <a:srgbClr val="632121"/>
                </a:solidFill>
              </a:rPr>
              <a:t>Computing</a:t>
            </a:r>
            <a:endParaRPr lang="en-US" sz="1400" dirty="0">
              <a:solidFill>
                <a:srgbClr val="63212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41150" y="5492912"/>
            <a:ext cx="997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632121"/>
                </a:solidFill>
              </a:rPr>
              <a:t>Unmanned</a:t>
            </a:r>
          </a:p>
          <a:p>
            <a:pPr algn="ctr"/>
            <a:r>
              <a:rPr lang="en-US" sz="1400" dirty="0" smtClean="0">
                <a:solidFill>
                  <a:srgbClr val="632121"/>
                </a:solidFill>
              </a:rPr>
              <a:t>Systems</a:t>
            </a:r>
            <a:endParaRPr lang="en-US" sz="1400" dirty="0">
              <a:solidFill>
                <a:srgbClr val="63212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300332" y="5492912"/>
            <a:ext cx="8443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632121"/>
                </a:solidFill>
              </a:rPr>
              <a:t>Small</a:t>
            </a:r>
          </a:p>
          <a:p>
            <a:pPr algn="ctr"/>
            <a:r>
              <a:rPr lang="en-US" sz="1400" dirty="0" smtClean="0">
                <a:solidFill>
                  <a:srgbClr val="632121"/>
                </a:solidFill>
              </a:rPr>
              <a:t>Satellites</a:t>
            </a:r>
            <a:endParaRPr lang="en-US" sz="1400" dirty="0">
              <a:solidFill>
                <a:srgbClr val="632121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42496" y="4946337"/>
            <a:ext cx="709533" cy="6288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5878" y="4855039"/>
            <a:ext cx="678515" cy="72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35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Cyber/Electronic Warfare Convergence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889" y="4085863"/>
            <a:ext cx="7115502" cy="2202755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rgbClr val="632121"/>
                </a:solidFill>
              </a:rPr>
              <a:t>Adversary models focus on estimating state machine and current state of adversaries in order to anticipate their reaction to your stimulus</a:t>
            </a:r>
          </a:p>
          <a:p>
            <a:r>
              <a:rPr lang="en-US" sz="2400" dirty="0" smtClean="0">
                <a:solidFill>
                  <a:srgbClr val="632121"/>
                </a:solidFill>
              </a:rPr>
              <a:t>Researching new effects possible with convergence</a:t>
            </a:r>
          </a:p>
          <a:p>
            <a:r>
              <a:rPr lang="en-US" sz="2400" dirty="0" smtClean="0">
                <a:solidFill>
                  <a:srgbClr val="632121"/>
                </a:solidFill>
              </a:rPr>
              <a:t>Develop mission concepts for application of cyber/EW techniques</a:t>
            </a:r>
            <a:endParaRPr lang="en-US" sz="2400" dirty="0">
              <a:solidFill>
                <a:srgbClr val="63212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01F01-B26F-4FCD-A4FE-1525A0443C50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63" y="1063056"/>
            <a:ext cx="6796433" cy="296936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0471" y="1063056"/>
            <a:ext cx="4762996" cy="3068580"/>
          </a:xfrm>
          <a:prstGeom prst="rect">
            <a:avLst/>
          </a:prstGeom>
        </p:spPr>
      </p:pic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604356"/>
              </p:ext>
            </p:extLst>
          </p:nvPr>
        </p:nvGraphicFramePr>
        <p:xfrm>
          <a:off x="8073595" y="4131636"/>
          <a:ext cx="3587268" cy="21827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87268"/>
              </a:tblGrid>
              <a:tr h="41026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632121"/>
                          </a:solidFill>
                        </a:rPr>
                        <a:t>DOD/IC Programs</a:t>
                      </a:r>
                      <a:endParaRPr lang="en-US" sz="1800" b="1" dirty="0">
                        <a:solidFill>
                          <a:srgbClr val="63212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2550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solidFill>
                            <a:srgbClr val="632121"/>
                          </a:solidFill>
                        </a:rPr>
                        <a:t>Counter </a:t>
                      </a:r>
                      <a:r>
                        <a:rPr lang="en-US" sz="2000" dirty="0" smtClean="0">
                          <a:solidFill>
                            <a:srgbClr val="632121"/>
                          </a:solidFill>
                        </a:rPr>
                        <a:t>UAV C2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solidFill>
                            <a:srgbClr val="632121"/>
                          </a:solidFill>
                        </a:rPr>
                        <a:t>Cognitive </a:t>
                      </a:r>
                      <a:r>
                        <a:rPr lang="en-US" sz="2000" dirty="0" smtClean="0">
                          <a:solidFill>
                            <a:srgbClr val="632121"/>
                          </a:solidFill>
                        </a:rPr>
                        <a:t>EW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 smtClean="0">
                          <a:solidFill>
                            <a:srgbClr val="632121"/>
                          </a:solidFill>
                        </a:rPr>
                        <a:t>Counter-Radar </a:t>
                      </a:r>
                      <a:r>
                        <a:rPr lang="en-US" sz="2000" baseline="0" dirty="0" smtClean="0">
                          <a:solidFill>
                            <a:srgbClr val="632121"/>
                          </a:solidFill>
                        </a:rPr>
                        <a:t>Nets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 smtClean="0">
                          <a:solidFill>
                            <a:srgbClr val="632121"/>
                          </a:solidFill>
                        </a:rPr>
                        <a:t>Network </a:t>
                      </a:r>
                      <a:r>
                        <a:rPr lang="en-US" sz="2000" baseline="0" dirty="0" smtClean="0">
                          <a:solidFill>
                            <a:srgbClr val="632121"/>
                          </a:solidFill>
                        </a:rPr>
                        <a:t>EW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 smtClean="0">
                          <a:solidFill>
                            <a:srgbClr val="632121"/>
                          </a:solidFill>
                        </a:rPr>
                        <a:t>Cognitive </a:t>
                      </a:r>
                      <a:r>
                        <a:rPr lang="en-US" sz="2000" baseline="0" dirty="0" smtClean="0">
                          <a:solidFill>
                            <a:srgbClr val="632121"/>
                          </a:solidFill>
                        </a:rPr>
                        <a:t>EW Limits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71AE6-ED83-400F-88C0-26763803EADE}" type="datetime1">
              <a:rPr lang="en-US" smtClean="0"/>
              <a:t>3/29/2016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37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Entrepreneurship and Innovation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Engaging industry and government to provide </a:t>
            </a:r>
            <a:r>
              <a:rPr lang="en-US" dirty="0" smtClean="0"/>
              <a:t>research, </a:t>
            </a:r>
            <a:r>
              <a:rPr lang="en-US" dirty="0" smtClean="0"/>
              <a:t>education </a:t>
            </a:r>
            <a:r>
              <a:rPr lang="en-US" dirty="0" smtClean="0"/>
              <a:t>and career opportunities </a:t>
            </a:r>
            <a:r>
              <a:rPr lang="en-US" dirty="0" smtClean="0"/>
              <a:t>for students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01F01-B26F-4FCD-A4FE-1525A0443C5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16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 decksC4I Presentation Temp 3</Template>
  <TotalTime>26167</TotalTime>
  <Words>1018</Words>
  <Application>Microsoft Office PowerPoint</Application>
  <PresentationFormat>Widescreen</PresentationFormat>
  <Paragraphs>235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Calibri</vt:lpstr>
      <vt:lpstr>Calibri Light</vt:lpstr>
      <vt:lpstr>Courier New</vt:lpstr>
      <vt:lpstr>Symbol</vt:lpstr>
      <vt:lpstr>Times New Roman</vt:lpstr>
      <vt:lpstr>Wingdings</vt:lpstr>
      <vt:lpstr>Office Theme</vt:lpstr>
      <vt:lpstr>Custom Design</vt:lpstr>
      <vt:lpstr>1_Custom Design</vt:lpstr>
      <vt:lpstr>2_Custom Design</vt:lpstr>
      <vt:lpstr>Building tomorrow’s capabilities today</vt:lpstr>
      <vt:lpstr>Building tomorrow’s capabilities today</vt:lpstr>
      <vt:lpstr>Topics for discussion </vt:lpstr>
      <vt:lpstr>Mission and Organization</vt:lpstr>
      <vt:lpstr>Hume Center – Snapshot</vt:lpstr>
      <vt:lpstr>Outreach and Education</vt:lpstr>
      <vt:lpstr>Advanced Research</vt:lpstr>
      <vt:lpstr>Cyber/Electronic Warfare Convergence</vt:lpstr>
      <vt:lpstr>Entrepreneurship and Innovation</vt:lpstr>
      <vt:lpstr>Innovation and Entrepreneurship</vt:lpstr>
      <vt:lpstr>Innovation and Entrepreneurship at VT</vt:lpstr>
      <vt:lpstr>National Science Foundation DC I-Corps</vt:lpstr>
      <vt:lpstr>NSF DC I-Corp International Program </vt:lpstr>
      <vt:lpstr>Implementation and impact</vt:lpstr>
      <vt:lpstr>Mission Orchestration</vt:lpstr>
      <vt:lpstr>Final remarks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tcc</dc:creator>
  <cp:lastModifiedBy>Mark Goodwin</cp:lastModifiedBy>
  <cp:revision>112</cp:revision>
  <cp:lastPrinted>2016-03-30T17:50:51Z</cp:lastPrinted>
  <dcterms:created xsi:type="dcterms:W3CDTF">2015-10-03T06:37:38Z</dcterms:created>
  <dcterms:modified xsi:type="dcterms:W3CDTF">2016-04-14T19:09:47Z</dcterms:modified>
</cp:coreProperties>
</file>